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8288000" cy="10287000"/>
  <p:notesSz cx="6858000" cy="9144000"/>
  <p:embeddedFontLst>
    <p:embeddedFont>
      <p:font typeface="Inter" panose="020B0604020202020204" charset="0"/>
      <p:regular r:id="rId32"/>
    </p:embeddedFont>
    <p:embeddedFont>
      <p:font typeface="Inter Bold" panose="020B0604020202020204" charset="0"/>
      <p:regular r:id="rId33"/>
    </p:embeddedFont>
    <p:embeddedFont>
      <p:font typeface="ITC Benguiat" panose="020B0604020202020204" charset="0"/>
      <p:regular r:id="rId34"/>
    </p:embeddedFont>
    <p:embeddedFont>
      <p:font typeface="Poppins" panose="00000500000000000000" pitchFamily="2" charset="0"/>
      <p:regular r:id="rId35"/>
    </p:embeddedFont>
    <p:embeddedFont>
      <p:font typeface="Poppins Bold" panose="020B0604020202020204" charset="0"/>
      <p:regular r:id="rId36"/>
    </p:embeddedFont>
    <p:embeddedFont>
      <p:font typeface="Poppins Bold Italics" panose="020B0604020202020204" charset="0"/>
      <p:regular r:id="rId37"/>
    </p:embeddedFont>
    <p:embeddedFont>
      <p:font typeface="Poppins Italics" panose="020B0604020202020204"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0" d="100"/>
          <a:sy n="50" d="100"/>
        </p:scale>
        <p:origin x="90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NETT-BERMEA, KARLA - DEPT OF SPECIAL ED" userId="d41cc1e7-1f9f-436c-85c3-6790a8c85964" providerId="ADAL" clId="{7B8C84CC-57BD-4CCD-ADFE-F3682A391330}"/>
    <pc:docChg chg="modSld">
      <pc:chgData name="BARNETT-BERMEA, KARLA - DEPT OF SPECIAL ED" userId="d41cc1e7-1f9f-436c-85c3-6790a8c85964" providerId="ADAL" clId="{7B8C84CC-57BD-4CCD-ADFE-F3682A391330}" dt="2026-07-20T17:47:57.934" v="2" actId="1076"/>
      <pc:docMkLst>
        <pc:docMk/>
      </pc:docMkLst>
      <pc:sldChg chg="modSp mod">
        <pc:chgData name="BARNETT-BERMEA, KARLA - DEPT OF SPECIAL ED" userId="d41cc1e7-1f9f-436c-85c3-6790a8c85964" providerId="ADAL" clId="{7B8C84CC-57BD-4CCD-ADFE-F3682A391330}" dt="2026-07-20T17:47:37.607" v="1" actId="1076"/>
        <pc:sldMkLst>
          <pc:docMk/>
          <pc:sldMk cId="0" sldId="266"/>
        </pc:sldMkLst>
        <pc:spChg chg="mod">
          <ac:chgData name="BARNETT-BERMEA, KARLA - DEPT OF SPECIAL ED" userId="d41cc1e7-1f9f-436c-85c3-6790a8c85964" providerId="ADAL" clId="{7B8C84CC-57BD-4CCD-ADFE-F3682A391330}" dt="2026-07-20T17:47:37.607" v="1" actId="1076"/>
          <ac:spMkLst>
            <pc:docMk/>
            <pc:sldMk cId="0" sldId="266"/>
            <ac:spMk id="17" creationId="{00000000-0000-0000-0000-000000000000}"/>
          </ac:spMkLst>
        </pc:spChg>
      </pc:sldChg>
      <pc:sldChg chg="modSp mod">
        <pc:chgData name="BARNETT-BERMEA, KARLA - DEPT OF SPECIAL ED" userId="d41cc1e7-1f9f-436c-85c3-6790a8c85964" providerId="ADAL" clId="{7B8C84CC-57BD-4CCD-ADFE-F3682A391330}" dt="2026-07-20T17:47:57.934" v="2" actId="1076"/>
        <pc:sldMkLst>
          <pc:docMk/>
          <pc:sldMk cId="0" sldId="267"/>
        </pc:sldMkLst>
        <pc:spChg chg="mod">
          <ac:chgData name="BARNETT-BERMEA, KARLA - DEPT OF SPECIAL ED" userId="d41cc1e7-1f9f-436c-85c3-6790a8c85964" providerId="ADAL" clId="{7B8C84CC-57BD-4CCD-ADFE-F3682A391330}" dt="2026-07-20T17:47:57.934" v="2" actId="1076"/>
          <ac:spMkLst>
            <pc:docMk/>
            <pc:sldMk cId="0" sldId="267"/>
            <ac:spMk id="17"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spedsupport.tea.texas.gov/sites/default/files/2023-08/child-find-duty-quick-guide.pdf" TargetMode="External"/><Relationship Id="rId7" Type="http://schemas.openxmlformats.org/officeDocument/2006/relationships/hyperlink" Target="https://tea.texas.gov/academics/special-student-populations/special-education/data-and-reports/timely-initial-evaluation-child-find" TargetMode="External"/><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hyperlink" Target="https://fw.escapps.net/node/3895" TargetMode="External"/><Relationship Id="rId4" Type="http://schemas.openxmlformats.org/officeDocument/2006/relationships/hyperlink" Target="https://tea.texas.gov/special-populations-and-support/special-education/data-and-reports/timely-initial-evaluation-child-find"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mailto:vanessa.rogers@mcallenisd.net" TargetMode="External"/><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hyperlink" Target="mailto:NOEL.RAMOS@mcallenisd.ne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7639433"/>
            <a:ext cx="18288000" cy="2676937"/>
            <a:chOff x="0" y="0"/>
            <a:chExt cx="4816593" cy="705037"/>
          </a:xfrm>
        </p:grpSpPr>
        <p:sp>
          <p:nvSpPr>
            <p:cNvPr id="3" name="Freeform 3"/>
            <p:cNvSpPr/>
            <p:nvPr/>
          </p:nvSpPr>
          <p:spPr>
            <a:xfrm>
              <a:off x="0" y="0"/>
              <a:ext cx="4816592" cy="705037"/>
            </a:xfrm>
            <a:custGeom>
              <a:avLst/>
              <a:gdLst/>
              <a:ahLst/>
              <a:cxnLst/>
              <a:rect l="l" t="t" r="r" b="b"/>
              <a:pathLst>
                <a:path w="4816592" h="705037">
                  <a:moveTo>
                    <a:pt x="0" y="0"/>
                  </a:moveTo>
                  <a:lnTo>
                    <a:pt x="4816592" y="0"/>
                  </a:lnTo>
                  <a:lnTo>
                    <a:pt x="4816592" y="705037"/>
                  </a:lnTo>
                  <a:lnTo>
                    <a:pt x="0" y="705037"/>
                  </a:lnTo>
                  <a:close/>
                </a:path>
              </a:pathLst>
            </a:custGeom>
            <a:solidFill>
              <a:srgbClr val="FFD076"/>
            </a:solidFill>
          </p:spPr>
          <p:txBody>
            <a:bodyPr/>
            <a:lstStyle/>
            <a:p>
              <a:endParaRPr lang="en-US"/>
            </a:p>
          </p:txBody>
        </p:sp>
        <p:sp>
          <p:nvSpPr>
            <p:cNvPr id="4" name="TextBox 4"/>
            <p:cNvSpPr txBox="1"/>
            <p:nvPr/>
          </p:nvSpPr>
          <p:spPr>
            <a:xfrm>
              <a:off x="0" y="-57150"/>
              <a:ext cx="4816593" cy="762187"/>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2256205" y="1796162"/>
            <a:ext cx="14194690" cy="7113776"/>
            <a:chOff x="0" y="0"/>
            <a:chExt cx="3738519" cy="1873587"/>
          </a:xfrm>
        </p:grpSpPr>
        <p:sp>
          <p:nvSpPr>
            <p:cNvPr id="6" name="Freeform 6"/>
            <p:cNvSpPr/>
            <p:nvPr/>
          </p:nvSpPr>
          <p:spPr>
            <a:xfrm>
              <a:off x="0" y="0"/>
              <a:ext cx="3738519" cy="1873587"/>
            </a:xfrm>
            <a:custGeom>
              <a:avLst/>
              <a:gdLst/>
              <a:ahLst/>
              <a:cxnLst/>
              <a:rect l="l" t="t" r="r" b="b"/>
              <a:pathLst>
                <a:path w="3738519" h="1873587">
                  <a:moveTo>
                    <a:pt x="43633" y="0"/>
                  </a:moveTo>
                  <a:lnTo>
                    <a:pt x="3694886" y="0"/>
                  </a:lnTo>
                  <a:cubicBezTo>
                    <a:pt x="3718984" y="0"/>
                    <a:pt x="3738519" y="19535"/>
                    <a:pt x="3738519" y="43633"/>
                  </a:cubicBezTo>
                  <a:lnTo>
                    <a:pt x="3738519" y="1829954"/>
                  </a:lnTo>
                  <a:cubicBezTo>
                    <a:pt x="3738519" y="1854052"/>
                    <a:pt x="3718984" y="1873587"/>
                    <a:pt x="3694886" y="1873587"/>
                  </a:cubicBezTo>
                  <a:lnTo>
                    <a:pt x="43633" y="1873587"/>
                  </a:lnTo>
                  <a:cubicBezTo>
                    <a:pt x="32061" y="1873587"/>
                    <a:pt x="20962" y="1868990"/>
                    <a:pt x="12780" y="1860807"/>
                  </a:cubicBezTo>
                  <a:cubicBezTo>
                    <a:pt x="4597" y="1852625"/>
                    <a:pt x="0" y="1841526"/>
                    <a:pt x="0" y="1829954"/>
                  </a:cubicBezTo>
                  <a:lnTo>
                    <a:pt x="0" y="43633"/>
                  </a:lnTo>
                  <a:cubicBezTo>
                    <a:pt x="0" y="32061"/>
                    <a:pt x="4597" y="20962"/>
                    <a:pt x="12780" y="12780"/>
                  </a:cubicBezTo>
                  <a:cubicBezTo>
                    <a:pt x="20962" y="4597"/>
                    <a:pt x="32061" y="0"/>
                    <a:pt x="43633" y="0"/>
                  </a:cubicBezTo>
                  <a:close/>
                </a:path>
              </a:pathLst>
            </a:custGeom>
            <a:solidFill>
              <a:srgbClr val="646464"/>
            </a:solidFill>
          </p:spPr>
          <p:txBody>
            <a:bodyPr/>
            <a:lstStyle/>
            <a:p>
              <a:endParaRPr lang="en-US"/>
            </a:p>
          </p:txBody>
        </p:sp>
        <p:sp>
          <p:nvSpPr>
            <p:cNvPr id="7" name="TextBox 7"/>
            <p:cNvSpPr txBox="1"/>
            <p:nvPr/>
          </p:nvSpPr>
          <p:spPr>
            <a:xfrm>
              <a:off x="0" y="-57150"/>
              <a:ext cx="3738519" cy="193073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2046655" y="1586612"/>
            <a:ext cx="14194690" cy="7113776"/>
            <a:chOff x="0" y="0"/>
            <a:chExt cx="3738519" cy="1873587"/>
          </a:xfrm>
        </p:grpSpPr>
        <p:sp>
          <p:nvSpPr>
            <p:cNvPr id="9" name="Freeform 9"/>
            <p:cNvSpPr/>
            <p:nvPr/>
          </p:nvSpPr>
          <p:spPr>
            <a:xfrm>
              <a:off x="0" y="0"/>
              <a:ext cx="3738519" cy="1873587"/>
            </a:xfrm>
            <a:custGeom>
              <a:avLst/>
              <a:gdLst/>
              <a:ahLst/>
              <a:cxnLst/>
              <a:rect l="l" t="t" r="r" b="b"/>
              <a:pathLst>
                <a:path w="3738519" h="1873587">
                  <a:moveTo>
                    <a:pt x="43633" y="0"/>
                  </a:moveTo>
                  <a:lnTo>
                    <a:pt x="3694886" y="0"/>
                  </a:lnTo>
                  <a:cubicBezTo>
                    <a:pt x="3718984" y="0"/>
                    <a:pt x="3738519" y="19535"/>
                    <a:pt x="3738519" y="43633"/>
                  </a:cubicBezTo>
                  <a:lnTo>
                    <a:pt x="3738519" y="1829954"/>
                  </a:lnTo>
                  <a:cubicBezTo>
                    <a:pt x="3738519" y="1854052"/>
                    <a:pt x="3718984" y="1873587"/>
                    <a:pt x="3694886" y="1873587"/>
                  </a:cubicBezTo>
                  <a:lnTo>
                    <a:pt x="43633" y="1873587"/>
                  </a:lnTo>
                  <a:cubicBezTo>
                    <a:pt x="32061" y="1873587"/>
                    <a:pt x="20962" y="1868990"/>
                    <a:pt x="12780" y="1860807"/>
                  </a:cubicBezTo>
                  <a:cubicBezTo>
                    <a:pt x="4597" y="1852625"/>
                    <a:pt x="0" y="1841526"/>
                    <a:pt x="0" y="1829954"/>
                  </a:cubicBezTo>
                  <a:lnTo>
                    <a:pt x="0" y="43633"/>
                  </a:lnTo>
                  <a:cubicBezTo>
                    <a:pt x="0" y="32061"/>
                    <a:pt x="4597" y="20962"/>
                    <a:pt x="12780" y="12780"/>
                  </a:cubicBezTo>
                  <a:cubicBezTo>
                    <a:pt x="20962" y="4597"/>
                    <a:pt x="32061" y="0"/>
                    <a:pt x="43633" y="0"/>
                  </a:cubicBezTo>
                  <a:close/>
                </a:path>
              </a:pathLst>
            </a:custGeom>
            <a:solidFill>
              <a:srgbClr val="FFFFFF"/>
            </a:solidFill>
          </p:spPr>
          <p:txBody>
            <a:bodyPr/>
            <a:lstStyle/>
            <a:p>
              <a:endParaRPr lang="en-US"/>
            </a:p>
          </p:txBody>
        </p:sp>
        <p:sp>
          <p:nvSpPr>
            <p:cNvPr id="10" name="TextBox 10"/>
            <p:cNvSpPr txBox="1"/>
            <p:nvPr/>
          </p:nvSpPr>
          <p:spPr>
            <a:xfrm>
              <a:off x="0" y="-57150"/>
              <a:ext cx="3738519" cy="1930737"/>
            </a:xfrm>
            <a:prstGeom prst="rect">
              <a:avLst/>
            </a:prstGeom>
          </p:spPr>
          <p:txBody>
            <a:bodyPr lIns="50800" tIns="50800" rIns="50800" bIns="50800" rtlCol="0" anchor="ctr"/>
            <a:lstStyle/>
            <a:p>
              <a:pPr algn="ctr">
                <a:lnSpc>
                  <a:spcPts val="3560"/>
                </a:lnSpc>
              </a:pPr>
              <a:endParaRPr/>
            </a:p>
          </p:txBody>
        </p:sp>
      </p:grpSp>
      <p:sp>
        <p:nvSpPr>
          <p:cNvPr id="11" name="Freeform 11"/>
          <p:cNvSpPr/>
          <p:nvPr/>
        </p:nvSpPr>
        <p:spPr>
          <a:xfrm>
            <a:off x="689942" y="660153"/>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2" name="Freeform 12"/>
          <p:cNvSpPr/>
          <p:nvPr/>
        </p:nvSpPr>
        <p:spPr>
          <a:xfrm>
            <a:off x="14884631" y="7146243"/>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TextBox 13"/>
          <p:cNvSpPr txBox="1"/>
          <p:nvPr/>
        </p:nvSpPr>
        <p:spPr>
          <a:xfrm>
            <a:off x="3583054" y="2584342"/>
            <a:ext cx="11121892" cy="4162425"/>
          </a:xfrm>
          <a:prstGeom prst="rect">
            <a:avLst/>
          </a:prstGeom>
        </p:spPr>
        <p:txBody>
          <a:bodyPr lIns="0" tIns="0" rIns="0" bIns="0" rtlCol="0" anchor="t">
            <a:spAutoFit/>
          </a:bodyPr>
          <a:lstStyle/>
          <a:p>
            <a:pPr algn="ctr">
              <a:lnSpc>
                <a:spcPts val="15968"/>
              </a:lnSpc>
            </a:pPr>
            <a:r>
              <a:rPr lang="en-US" sz="13307" b="1" dirty="0">
                <a:solidFill>
                  <a:srgbClr val="000000"/>
                </a:solidFill>
                <a:latin typeface="Poppins Bold"/>
                <a:ea typeface="Poppins Bold"/>
                <a:cs typeface="Poppins Bold"/>
                <a:sym typeface="Poppins Bold"/>
              </a:rPr>
              <a:t>CHILD</a:t>
            </a:r>
          </a:p>
          <a:p>
            <a:pPr marL="0" lvl="0" indent="0" algn="ctr">
              <a:lnSpc>
                <a:spcPts val="15968"/>
              </a:lnSpc>
            </a:pPr>
            <a:r>
              <a:rPr lang="en-US" sz="13307" b="1" dirty="0">
                <a:solidFill>
                  <a:srgbClr val="000000"/>
                </a:solidFill>
                <a:latin typeface="Poppins Bold"/>
                <a:ea typeface="Poppins Bold"/>
                <a:cs typeface="Poppins Bold"/>
                <a:sym typeface="Poppins Bold"/>
              </a:rPr>
              <a:t>FIND</a:t>
            </a:r>
          </a:p>
        </p:txBody>
      </p:sp>
      <p:sp>
        <p:nvSpPr>
          <p:cNvPr id="14" name="Freeform 14"/>
          <p:cNvSpPr/>
          <p:nvPr/>
        </p:nvSpPr>
        <p:spPr>
          <a:xfrm>
            <a:off x="12416809" y="1824441"/>
            <a:ext cx="3430252" cy="1767452"/>
          </a:xfrm>
          <a:custGeom>
            <a:avLst/>
            <a:gdLst/>
            <a:ahLst/>
            <a:cxnLst/>
            <a:rect l="l" t="t" r="r" b="b"/>
            <a:pathLst>
              <a:path w="3430252" h="1767452">
                <a:moveTo>
                  <a:pt x="0" y="0"/>
                </a:moveTo>
                <a:lnTo>
                  <a:pt x="3430252" y="0"/>
                </a:lnTo>
                <a:lnTo>
                  <a:pt x="3430252" y="1767452"/>
                </a:lnTo>
                <a:lnTo>
                  <a:pt x="0" y="1767452"/>
                </a:lnTo>
                <a:lnTo>
                  <a:pt x="0" y="0"/>
                </a:lnTo>
                <a:close/>
              </a:path>
            </a:pathLst>
          </a:custGeom>
          <a:blipFill>
            <a:blip r:embed="rId3"/>
            <a:stretch>
              <a:fillRect/>
            </a:stretch>
          </a:blipFill>
        </p:spPr>
        <p:txBody>
          <a:bodyPr/>
          <a:lstStyle/>
          <a:p>
            <a:endParaRPr lang="en-US"/>
          </a:p>
        </p:txBody>
      </p:sp>
      <p:sp>
        <p:nvSpPr>
          <p:cNvPr id="15" name="Freeform 15"/>
          <p:cNvSpPr/>
          <p:nvPr/>
        </p:nvSpPr>
        <p:spPr>
          <a:xfrm>
            <a:off x="2499273" y="1968273"/>
            <a:ext cx="3063816" cy="3175227"/>
          </a:xfrm>
          <a:custGeom>
            <a:avLst/>
            <a:gdLst/>
            <a:ahLst/>
            <a:cxnLst/>
            <a:rect l="l" t="t" r="r" b="b"/>
            <a:pathLst>
              <a:path w="3063816" h="3175227">
                <a:moveTo>
                  <a:pt x="0" y="0"/>
                </a:moveTo>
                <a:lnTo>
                  <a:pt x="3063816" y="0"/>
                </a:lnTo>
                <a:lnTo>
                  <a:pt x="3063816" y="3175227"/>
                </a:lnTo>
                <a:lnTo>
                  <a:pt x="0" y="3175227"/>
                </a:lnTo>
                <a:lnTo>
                  <a:pt x="0" y="0"/>
                </a:lnTo>
                <a:close/>
              </a:path>
            </a:pathLst>
          </a:custGeom>
          <a:blipFill>
            <a:blip r:embed="rId4"/>
            <a:stretch>
              <a:fillRect/>
            </a:stretch>
          </a:blipFill>
        </p:spPr>
        <p:txBody>
          <a:bodyPr/>
          <a:lstStyle/>
          <a:p>
            <a:endParaRPr lang="en-US"/>
          </a:p>
        </p:txBody>
      </p:sp>
      <p:sp>
        <p:nvSpPr>
          <p:cNvPr id="16" name="TextBox 16"/>
          <p:cNvSpPr txBox="1"/>
          <p:nvPr/>
        </p:nvSpPr>
        <p:spPr>
          <a:xfrm>
            <a:off x="3583054" y="7050993"/>
            <a:ext cx="11121892" cy="617510"/>
          </a:xfrm>
          <a:prstGeom prst="rect">
            <a:avLst/>
          </a:prstGeom>
        </p:spPr>
        <p:txBody>
          <a:bodyPr lIns="0" tIns="0" rIns="0" bIns="0" rtlCol="0" anchor="t">
            <a:spAutoFit/>
          </a:bodyPr>
          <a:lstStyle/>
          <a:p>
            <a:pPr marL="0" lvl="0" indent="0" algn="ctr">
              <a:lnSpc>
                <a:spcPts val="4814"/>
              </a:lnSpc>
            </a:pPr>
            <a:r>
              <a:rPr lang="en-US" sz="3438" b="1" i="1" dirty="0">
                <a:solidFill>
                  <a:srgbClr val="000000"/>
                </a:solidFill>
                <a:latin typeface="Poppins Bold Italics"/>
                <a:ea typeface="Poppins Bold Italics"/>
                <a:cs typeface="Poppins Bold Italics"/>
                <a:sym typeface="Poppins Bold Italics"/>
              </a:rPr>
              <a:t>Locate, Identify, Evaluate</a:t>
            </a:r>
          </a:p>
        </p:txBody>
      </p:sp>
      <p:sp>
        <p:nvSpPr>
          <p:cNvPr id="17" name="TextBox 17"/>
          <p:cNvSpPr txBox="1"/>
          <p:nvPr/>
        </p:nvSpPr>
        <p:spPr>
          <a:xfrm>
            <a:off x="6262591" y="9157588"/>
            <a:ext cx="5762818" cy="535981"/>
          </a:xfrm>
          <a:prstGeom prst="rect">
            <a:avLst/>
          </a:prstGeom>
        </p:spPr>
        <p:txBody>
          <a:bodyPr lIns="0" tIns="0" rIns="0" bIns="0" rtlCol="0" anchor="t">
            <a:spAutoFit/>
          </a:bodyPr>
          <a:lstStyle/>
          <a:p>
            <a:pPr marL="0" lvl="0" indent="0" algn="ctr">
              <a:lnSpc>
                <a:spcPts val="4397"/>
              </a:lnSpc>
              <a:spcBef>
                <a:spcPct val="0"/>
              </a:spcBef>
            </a:pPr>
            <a:r>
              <a:rPr lang="en-US" sz="3141" dirty="0">
                <a:solidFill>
                  <a:srgbClr val="000000"/>
                </a:solidFill>
                <a:latin typeface="Poppins"/>
                <a:ea typeface="Poppins"/>
                <a:cs typeface="Poppins"/>
                <a:sym typeface="Poppins"/>
              </a:rPr>
              <a:t>2026-2027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867815" cy="10287000"/>
            <a:chOff x="0" y="0"/>
            <a:chExt cx="1808807" cy="2709333"/>
          </a:xfrm>
        </p:grpSpPr>
        <p:sp>
          <p:nvSpPr>
            <p:cNvPr id="3" name="Freeform 3"/>
            <p:cNvSpPr/>
            <p:nvPr/>
          </p:nvSpPr>
          <p:spPr>
            <a:xfrm>
              <a:off x="0" y="0"/>
              <a:ext cx="1808807" cy="2709333"/>
            </a:xfrm>
            <a:custGeom>
              <a:avLst/>
              <a:gdLst/>
              <a:ahLst/>
              <a:cxnLst/>
              <a:rect l="l" t="t" r="r" b="b"/>
              <a:pathLst>
                <a:path w="1808807" h="2709333">
                  <a:moveTo>
                    <a:pt x="0" y="0"/>
                  </a:moveTo>
                  <a:lnTo>
                    <a:pt x="1808807" y="0"/>
                  </a:lnTo>
                  <a:lnTo>
                    <a:pt x="1808807" y="2709333"/>
                  </a:lnTo>
                  <a:lnTo>
                    <a:pt x="0" y="2709333"/>
                  </a:lnTo>
                  <a:close/>
                </a:path>
              </a:pathLst>
            </a:custGeom>
            <a:solidFill>
              <a:srgbClr val="FFD076"/>
            </a:solidFill>
          </p:spPr>
          <p:txBody>
            <a:bodyPr/>
            <a:lstStyle/>
            <a:p>
              <a:endParaRPr lang="en-US"/>
            </a:p>
          </p:txBody>
        </p:sp>
        <p:sp>
          <p:nvSpPr>
            <p:cNvPr id="4" name="TextBox 4"/>
            <p:cNvSpPr txBox="1"/>
            <p:nvPr/>
          </p:nvSpPr>
          <p:spPr>
            <a:xfrm>
              <a:off x="0" y="-57150"/>
              <a:ext cx="1808807" cy="2766483"/>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8336281" y="9421904"/>
            <a:ext cx="9951719" cy="408123"/>
            <a:chOff x="0" y="0"/>
            <a:chExt cx="2621029" cy="107489"/>
          </a:xfrm>
        </p:grpSpPr>
        <p:sp>
          <p:nvSpPr>
            <p:cNvPr id="6" name="Freeform 6"/>
            <p:cNvSpPr/>
            <p:nvPr/>
          </p:nvSpPr>
          <p:spPr>
            <a:xfrm>
              <a:off x="0" y="0"/>
              <a:ext cx="2621029" cy="107489"/>
            </a:xfrm>
            <a:custGeom>
              <a:avLst/>
              <a:gdLst/>
              <a:ahLst/>
              <a:cxnLst/>
              <a:rect l="l" t="t" r="r" b="b"/>
              <a:pathLst>
                <a:path w="2621029" h="107489">
                  <a:moveTo>
                    <a:pt x="0" y="0"/>
                  </a:moveTo>
                  <a:lnTo>
                    <a:pt x="2621029" y="0"/>
                  </a:lnTo>
                  <a:lnTo>
                    <a:pt x="2621029" y="107489"/>
                  </a:lnTo>
                  <a:lnTo>
                    <a:pt x="0" y="107489"/>
                  </a:lnTo>
                  <a:close/>
                </a:path>
              </a:pathLst>
            </a:custGeom>
            <a:solidFill>
              <a:srgbClr val="FFD076"/>
            </a:solidFill>
          </p:spPr>
          <p:txBody>
            <a:bodyPr/>
            <a:lstStyle/>
            <a:p>
              <a:endParaRPr lang="en-US"/>
            </a:p>
          </p:txBody>
        </p:sp>
        <p:sp>
          <p:nvSpPr>
            <p:cNvPr id="7" name="TextBox 7"/>
            <p:cNvSpPr txBox="1"/>
            <p:nvPr/>
          </p:nvSpPr>
          <p:spPr>
            <a:xfrm>
              <a:off x="0" y="-57150"/>
              <a:ext cx="2621029" cy="164639"/>
            </a:xfrm>
            <a:prstGeom prst="rect">
              <a:avLst/>
            </a:prstGeom>
          </p:spPr>
          <p:txBody>
            <a:bodyPr lIns="50800" tIns="50800" rIns="50800" bIns="50800" rtlCol="0" anchor="ctr"/>
            <a:lstStyle/>
            <a:p>
              <a:pPr algn="ctr">
                <a:lnSpc>
                  <a:spcPts val="3560"/>
                </a:lnSpc>
              </a:pPr>
              <a:endParaRPr/>
            </a:p>
          </p:txBody>
        </p:sp>
      </p:grpSp>
      <p:sp>
        <p:nvSpPr>
          <p:cNvPr id="8" name="TextBox 8"/>
          <p:cNvSpPr txBox="1"/>
          <p:nvPr/>
        </p:nvSpPr>
        <p:spPr>
          <a:xfrm>
            <a:off x="576830" y="549227"/>
            <a:ext cx="6290986" cy="3834954"/>
          </a:xfrm>
          <a:prstGeom prst="rect">
            <a:avLst/>
          </a:prstGeom>
        </p:spPr>
        <p:txBody>
          <a:bodyPr lIns="0" tIns="0" rIns="0" bIns="0" rtlCol="0" anchor="t">
            <a:spAutoFit/>
          </a:bodyPr>
          <a:lstStyle/>
          <a:p>
            <a:pPr marL="0" lvl="0" indent="0" algn="l">
              <a:lnSpc>
                <a:spcPts val="10017"/>
              </a:lnSpc>
              <a:spcBef>
                <a:spcPct val="0"/>
              </a:spcBef>
            </a:pPr>
            <a:r>
              <a:rPr lang="en-US" sz="7155" b="1">
                <a:solidFill>
                  <a:srgbClr val="000000"/>
                </a:solidFill>
                <a:latin typeface="Poppins Bold"/>
                <a:ea typeface="Poppins Bold"/>
                <a:cs typeface="Poppins Bold"/>
                <a:sym typeface="Poppins Bold"/>
              </a:rPr>
              <a:t>Who can Initiate a Referral?</a:t>
            </a:r>
          </a:p>
        </p:txBody>
      </p:sp>
      <p:sp>
        <p:nvSpPr>
          <p:cNvPr id="9" name="TextBox 9"/>
          <p:cNvSpPr txBox="1"/>
          <p:nvPr/>
        </p:nvSpPr>
        <p:spPr>
          <a:xfrm>
            <a:off x="7340460" y="1057275"/>
            <a:ext cx="10478860" cy="7995285"/>
          </a:xfrm>
          <a:prstGeom prst="rect">
            <a:avLst/>
          </a:prstGeom>
        </p:spPr>
        <p:txBody>
          <a:bodyPr lIns="0" tIns="0" rIns="0" bIns="0" rtlCol="0" anchor="t">
            <a:spAutoFit/>
          </a:bodyPr>
          <a:lstStyle/>
          <a:p>
            <a:pPr algn="l">
              <a:lnSpc>
                <a:spcPts val="3900"/>
              </a:lnSpc>
            </a:pPr>
            <a:r>
              <a:rPr lang="en-US" sz="3900" b="1">
                <a:solidFill>
                  <a:srgbClr val="000000"/>
                </a:solidFill>
                <a:latin typeface="Poppins Bold"/>
                <a:ea typeface="Poppins Bold"/>
                <a:cs typeface="Poppins Bold"/>
                <a:sym typeface="Poppins Bold"/>
              </a:rPr>
              <a:t>School Personnel</a:t>
            </a:r>
          </a:p>
          <a:p>
            <a:pPr algn="l">
              <a:lnSpc>
                <a:spcPts val="3900"/>
              </a:lnSpc>
            </a:pPr>
            <a:endParaRPr lang="en-US" sz="3900" b="1">
              <a:solidFill>
                <a:srgbClr val="000000"/>
              </a:solidFill>
              <a:latin typeface="Poppins Bold"/>
              <a:ea typeface="Poppins Bold"/>
              <a:cs typeface="Poppins Bold"/>
              <a:sym typeface="Poppins Bold"/>
            </a:endParaRPr>
          </a:p>
          <a:p>
            <a:pPr algn="l">
              <a:lnSpc>
                <a:spcPts val="3900"/>
              </a:lnSpc>
            </a:pPr>
            <a:r>
              <a:rPr lang="en-US" sz="3900" b="1">
                <a:solidFill>
                  <a:srgbClr val="000000"/>
                </a:solidFill>
                <a:latin typeface="Poppins Bold"/>
                <a:ea typeface="Poppins Bold"/>
                <a:cs typeface="Poppins Bold"/>
                <a:sym typeface="Poppins Bold"/>
              </a:rPr>
              <a:t>Student’s Parent or Legal Guardian</a:t>
            </a:r>
          </a:p>
          <a:p>
            <a:pPr algn="l">
              <a:lnSpc>
                <a:spcPts val="3900"/>
              </a:lnSpc>
            </a:pPr>
            <a:endParaRPr lang="en-US" sz="3900" b="1">
              <a:solidFill>
                <a:srgbClr val="000000"/>
              </a:solidFill>
              <a:latin typeface="Poppins Bold"/>
              <a:ea typeface="Poppins Bold"/>
              <a:cs typeface="Poppins Bold"/>
              <a:sym typeface="Poppins Bold"/>
            </a:endParaRPr>
          </a:p>
          <a:p>
            <a:pPr algn="l">
              <a:lnSpc>
                <a:spcPts val="3900"/>
              </a:lnSpc>
            </a:pPr>
            <a:r>
              <a:rPr lang="en-US" sz="3900" b="1">
                <a:solidFill>
                  <a:srgbClr val="000000"/>
                </a:solidFill>
                <a:latin typeface="Poppins Bold"/>
                <a:ea typeface="Poppins Bold"/>
                <a:cs typeface="Poppins Bold"/>
                <a:sym typeface="Poppins Bold"/>
              </a:rPr>
              <a:t>Another Person Involved in the Education or Care of the Student </a:t>
            </a:r>
            <a:r>
              <a:rPr lang="en-US" sz="3900">
                <a:solidFill>
                  <a:srgbClr val="000000"/>
                </a:solidFill>
                <a:latin typeface="Poppins"/>
                <a:ea typeface="Poppins"/>
                <a:cs typeface="Poppins"/>
                <a:sym typeface="Poppins"/>
              </a:rPr>
              <a:t>(e.g., relative, doctor)</a:t>
            </a:r>
          </a:p>
          <a:p>
            <a:pPr algn="l">
              <a:lnSpc>
                <a:spcPts val="3900"/>
              </a:lnSpc>
            </a:pPr>
            <a:endParaRPr lang="en-US" sz="3900">
              <a:solidFill>
                <a:srgbClr val="000000"/>
              </a:solidFill>
              <a:latin typeface="Poppins"/>
              <a:ea typeface="Poppins"/>
              <a:cs typeface="Poppins"/>
              <a:sym typeface="Poppins"/>
            </a:endParaRPr>
          </a:p>
          <a:p>
            <a:pPr algn="l">
              <a:lnSpc>
                <a:spcPts val="3900"/>
              </a:lnSpc>
            </a:pPr>
            <a:r>
              <a:rPr lang="en-US" sz="3900">
                <a:solidFill>
                  <a:srgbClr val="8B5F0B"/>
                </a:solidFill>
                <a:latin typeface="Poppins"/>
                <a:ea typeface="Poppins"/>
                <a:cs typeface="Poppins"/>
                <a:sym typeface="Poppins"/>
              </a:rPr>
              <a:t>*</a:t>
            </a:r>
            <a:r>
              <a:rPr lang="en-US" sz="3900" i="1">
                <a:solidFill>
                  <a:srgbClr val="8B5F0B"/>
                </a:solidFill>
                <a:latin typeface="Poppins Italics"/>
                <a:ea typeface="Poppins Italics"/>
                <a:cs typeface="Poppins Italics"/>
                <a:sym typeface="Poppins Italics"/>
              </a:rPr>
              <a:t>Even if the student is progressing from grade to grade</a:t>
            </a:r>
          </a:p>
          <a:p>
            <a:pPr algn="l">
              <a:lnSpc>
                <a:spcPts val="3900"/>
              </a:lnSpc>
            </a:pPr>
            <a:endParaRPr lang="en-US" sz="3900" i="1">
              <a:solidFill>
                <a:srgbClr val="8B5F0B"/>
              </a:solidFill>
              <a:latin typeface="Poppins Italics"/>
              <a:ea typeface="Poppins Italics"/>
              <a:cs typeface="Poppins Italics"/>
              <a:sym typeface="Poppins Italics"/>
            </a:endParaRPr>
          </a:p>
          <a:p>
            <a:pPr marL="0" lvl="0" indent="0" algn="l">
              <a:lnSpc>
                <a:spcPts val="3900"/>
              </a:lnSpc>
            </a:pPr>
            <a:r>
              <a:rPr lang="en-US" sz="3900" i="1">
                <a:solidFill>
                  <a:srgbClr val="8B5F0B"/>
                </a:solidFill>
                <a:latin typeface="Poppins Italics"/>
                <a:ea typeface="Poppins Italics"/>
                <a:cs typeface="Poppins Italics"/>
                <a:sym typeface="Poppins Italics"/>
              </a:rPr>
              <a:t>*Referral may be made verbally or in writing</a:t>
            </a:r>
          </a:p>
          <a:p>
            <a:pPr marL="0" lvl="0" indent="0" algn="l">
              <a:lnSpc>
                <a:spcPts val="3900"/>
              </a:lnSpc>
            </a:pPr>
            <a:endParaRPr lang="en-US" sz="3900" i="1">
              <a:solidFill>
                <a:srgbClr val="8B5F0B"/>
              </a:solidFill>
              <a:latin typeface="Poppins Italics"/>
              <a:ea typeface="Poppins Italics"/>
              <a:cs typeface="Poppins Italics"/>
              <a:sym typeface="Poppins Italics"/>
            </a:endParaRPr>
          </a:p>
          <a:p>
            <a:pPr marL="0" lvl="0" indent="0" algn="l">
              <a:lnSpc>
                <a:spcPts val="3900"/>
              </a:lnSpc>
            </a:pPr>
            <a:r>
              <a:rPr lang="en-US" sz="3900" u="none" strike="noStrike">
                <a:solidFill>
                  <a:srgbClr val="8B5F0B"/>
                </a:solidFill>
                <a:latin typeface="Poppins"/>
                <a:ea typeface="Poppins"/>
                <a:cs typeface="Poppins"/>
                <a:sym typeface="Poppins"/>
              </a:rPr>
              <a:t>*</a:t>
            </a:r>
            <a:r>
              <a:rPr lang="en-US" sz="3900" i="1" u="none" strike="noStrike">
                <a:solidFill>
                  <a:srgbClr val="8B5F0B"/>
                </a:solidFill>
                <a:latin typeface="Poppins Italics"/>
                <a:ea typeface="Poppins Italics"/>
                <a:cs typeface="Poppins Italics"/>
                <a:sym typeface="Poppins Italics"/>
              </a:rPr>
              <a:t>By law, the district must seriously consider all requests (referral committee)</a:t>
            </a:r>
          </a:p>
        </p:txBody>
      </p:sp>
      <p:sp>
        <p:nvSpPr>
          <p:cNvPr id="10" name="TextBox 10"/>
          <p:cNvSpPr txBox="1"/>
          <p:nvPr/>
        </p:nvSpPr>
        <p:spPr>
          <a:xfrm>
            <a:off x="424407" y="6319870"/>
            <a:ext cx="5819045" cy="1321653"/>
          </a:xfrm>
          <a:prstGeom prst="rect">
            <a:avLst/>
          </a:prstGeom>
        </p:spPr>
        <p:txBody>
          <a:bodyPr lIns="0" tIns="0" rIns="0" bIns="0" rtlCol="0" anchor="t">
            <a:spAutoFit/>
          </a:bodyPr>
          <a:lstStyle/>
          <a:p>
            <a:pPr algn="ctr">
              <a:lnSpc>
                <a:spcPts val="8348"/>
              </a:lnSpc>
            </a:pPr>
            <a:r>
              <a:rPr lang="en-US" sz="9276">
                <a:solidFill>
                  <a:srgbClr val="8B5F0B"/>
                </a:solidFill>
                <a:latin typeface="ITC Benguiat"/>
                <a:ea typeface="ITC Benguiat"/>
                <a:cs typeface="ITC Benguiat"/>
                <a:sym typeface="ITC Benguiat"/>
              </a:rPr>
              <a:t>ANYONE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25502" y="0"/>
            <a:ext cx="225561" cy="10287000"/>
            <a:chOff x="0" y="0"/>
            <a:chExt cx="59407" cy="2709333"/>
          </a:xfrm>
        </p:grpSpPr>
        <p:sp>
          <p:nvSpPr>
            <p:cNvPr id="3" name="Freeform 3"/>
            <p:cNvSpPr/>
            <p:nvPr/>
          </p:nvSpPr>
          <p:spPr>
            <a:xfrm>
              <a:off x="0" y="0"/>
              <a:ext cx="59407" cy="2709333"/>
            </a:xfrm>
            <a:custGeom>
              <a:avLst/>
              <a:gdLst/>
              <a:ahLst/>
              <a:cxnLst/>
              <a:rect l="l" t="t" r="r" b="b"/>
              <a:pathLst>
                <a:path w="59407" h="2709333">
                  <a:moveTo>
                    <a:pt x="0" y="0"/>
                  </a:moveTo>
                  <a:lnTo>
                    <a:pt x="59407" y="0"/>
                  </a:lnTo>
                  <a:lnTo>
                    <a:pt x="59407" y="2709333"/>
                  </a:lnTo>
                  <a:lnTo>
                    <a:pt x="0" y="2709333"/>
                  </a:lnTo>
                  <a:close/>
                </a:path>
              </a:pathLst>
            </a:custGeom>
            <a:solidFill>
              <a:srgbClr val="646464"/>
            </a:solidFill>
          </p:spPr>
          <p:txBody>
            <a:bodyPr/>
            <a:lstStyle/>
            <a:p>
              <a:endParaRPr lang="en-US"/>
            </a:p>
          </p:txBody>
        </p:sp>
        <p:sp>
          <p:nvSpPr>
            <p:cNvPr id="4" name="TextBox 4"/>
            <p:cNvSpPr txBox="1"/>
            <p:nvPr/>
          </p:nvSpPr>
          <p:spPr>
            <a:xfrm>
              <a:off x="0" y="-57150"/>
              <a:ext cx="59407" cy="2766483"/>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2203776" y="-838446"/>
            <a:ext cx="6329279" cy="11963892"/>
            <a:chOff x="0" y="0"/>
            <a:chExt cx="1666971" cy="3150984"/>
          </a:xfrm>
        </p:grpSpPr>
        <p:sp>
          <p:nvSpPr>
            <p:cNvPr id="6" name="Freeform 6"/>
            <p:cNvSpPr/>
            <p:nvPr/>
          </p:nvSpPr>
          <p:spPr>
            <a:xfrm>
              <a:off x="0" y="0"/>
              <a:ext cx="1666971" cy="3150984"/>
            </a:xfrm>
            <a:custGeom>
              <a:avLst/>
              <a:gdLst/>
              <a:ahLst/>
              <a:cxnLst/>
              <a:rect l="l" t="t" r="r" b="b"/>
              <a:pathLst>
                <a:path w="1666971" h="3150984">
                  <a:moveTo>
                    <a:pt x="0" y="0"/>
                  </a:moveTo>
                  <a:lnTo>
                    <a:pt x="1666971" y="0"/>
                  </a:lnTo>
                  <a:lnTo>
                    <a:pt x="1666971" y="3150984"/>
                  </a:lnTo>
                  <a:lnTo>
                    <a:pt x="0" y="3150984"/>
                  </a:lnTo>
                  <a:close/>
                </a:path>
              </a:pathLst>
            </a:custGeom>
            <a:solidFill>
              <a:srgbClr val="FFD076"/>
            </a:solidFill>
          </p:spPr>
          <p:txBody>
            <a:bodyPr/>
            <a:lstStyle/>
            <a:p>
              <a:endParaRPr lang="en-US"/>
            </a:p>
          </p:txBody>
        </p:sp>
        <p:sp>
          <p:nvSpPr>
            <p:cNvPr id="7" name="TextBox 7"/>
            <p:cNvSpPr txBox="1"/>
            <p:nvPr/>
          </p:nvSpPr>
          <p:spPr>
            <a:xfrm>
              <a:off x="0" y="-57150"/>
              <a:ext cx="1666971" cy="3208134"/>
            </a:xfrm>
            <a:prstGeom prst="rect">
              <a:avLst/>
            </a:prstGeom>
          </p:spPr>
          <p:txBody>
            <a:bodyPr lIns="50800" tIns="50800" rIns="50800" bIns="50800" rtlCol="0" anchor="ctr"/>
            <a:lstStyle/>
            <a:p>
              <a:pPr algn="ctr">
                <a:lnSpc>
                  <a:spcPts val="3560"/>
                </a:lnSpc>
              </a:pPr>
              <a:endParaRPr/>
            </a:p>
          </p:txBody>
        </p:sp>
      </p:grpSp>
      <p:sp>
        <p:nvSpPr>
          <p:cNvPr id="8" name="TextBox 8"/>
          <p:cNvSpPr txBox="1"/>
          <p:nvPr/>
        </p:nvSpPr>
        <p:spPr>
          <a:xfrm>
            <a:off x="6428806" y="3112828"/>
            <a:ext cx="10183028" cy="6450330"/>
          </a:xfrm>
          <a:prstGeom prst="rect">
            <a:avLst/>
          </a:prstGeom>
        </p:spPr>
        <p:txBody>
          <a:bodyPr lIns="0" tIns="0" rIns="0" bIns="0" rtlCol="0" anchor="t">
            <a:spAutoFit/>
          </a:bodyPr>
          <a:lstStyle/>
          <a:p>
            <a:pPr algn="l">
              <a:lnSpc>
                <a:spcPts val="3960"/>
              </a:lnSpc>
            </a:pPr>
            <a:r>
              <a:rPr lang="en-US" sz="3000">
                <a:solidFill>
                  <a:srgbClr val="000000"/>
                </a:solidFill>
                <a:latin typeface="Poppins"/>
                <a:ea typeface="Poppins"/>
                <a:cs typeface="Poppins"/>
                <a:sym typeface="Poppins"/>
              </a:rPr>
              <a:t>Child Find requires school districts to have a </a:t>
            </a:r>
            <a:r>
              <a:rPr lang="en-US" sz="3000" i="1">
                <a:solidFill>
                  <a:srgbClr val="000000"/>
                </a:solidFill>
                <a:latin typeface="Poppins Italics"/>
                <a:ea typeface="Poppins Italics"/>
                <a:cs typeface="Poppins Italics"/>
                <a:sym typeface="Poppins Italics"/>
              </a:rPr>
              <a:t>PROCESS</a:t>
            </a:r>
            <a:r>
              <a:rPr lang="en-US" sz="3000">
                <a:solidFill>
                  <a:srgbClr val="000000"/>
                </a:solidFill>
                <a:latin typeface="Poppins"/>
                <a:ea typeface="Poppins"/>
                <a:cs typeface="Poppins"/>
                <a:sym typeface="Poppins"/>
              </a:rPr>
              <a:t> for identifying and evaluating children who may need special education and related services, such as counseling or occupational therapy.</a:t>
            </a:r>
          </a:p>
          <a:p>
            <a:pPr algn="l">
              <a:lnSpc>
                <a:spcPts val="3960"/>
              </a:lnSpc>
            </a:pPr>
            <a:endParaRPr lang="en-US" sz="3000">
              <a:solidFill>
                <a:srgbClr val="000000"/>
              </a:solidFill>
              <a:latin typeface="Poppins"/>
              <a:ea typeface="Poppins"/>
              <a:cs typeface="Poppins"/>
              <a:sym typeface="Poppins"/>
            </a:endParaRPr>
          </a:p>
          <a:p>
            <a:pPr algn="l">
              <a:lnSpc>
                <a:spcPts val="3960"/>
              </a:lnSpc>
            </a:pPr>
            <a:r>
              <a:rPr lang="en-US" sz="3000">
                <a:solidFill>
                  <a:srgbClr val="000000"/>
                </a:solidFill>
                <a:latin typeface="Poppins"/>
                <a:ea typeface="Poppins"/>
                <a:cs typeface="Poppins"/>
                <a:sym typeface="Poppins"/>
              </a:rPr>
              <a:t>Even infants and toddlers can be evaluated and potentially receive services through early childhood intervention programs.</a:t>
            </a:r>
          </a:p>
          <a:p>
            <a:pPr algn="l">
              <a:lnSpc>
                <a:spcPts val="3960"/>
              </a:lnSpc>
            </a:pPr>
            <a:endParaRPr lang="en-US" sz="3000">
              <a:solidFill>
                <a:srgbClr val="000000"/>
              </a:solidFill>
              <a:latin typeface="Poppins"/>
              <a:ea typeface="Poppins"/>
              <a:cs typeface="Poppins"/>
              <a:sym typeface="Poppins"/>
            </a:endParaRPr>
          </a:p>
          <a:p>
            <a:pPr marL="0" lvl="0" indent="0" algn="l">
              <a:lnSpc>
                <a:spcPts val="3960"/>
              </a:lnSpc>
            </a:pPr>
            <a:r>
              <a:rPr lang="en-US" sz="3000">
                <a:solidFill>
                  <a:srgbClr val="000000"/>
                </a:solidFill>
                <a:latin typeface="Poppins"/>
                <a:ea typeface="Poppins"/>
                <a:cs typeface="Poppins"/>
                <a:sym typeface="Poppins"/>
              </a:rPr>
              <a:t>Parents whose children do not attend public schools may not know what kind of help is available; therefore, MISD will use various outreach efforts to notify all parents.</a:t>
            </a:r>
          </a:p>
        </p:txBody>
      </p:sp>
      <p:grpSp>
        <p:nvGrpSpPr>
          <p:cNvPr id="9" name="Group 9"/>
          <p:cNvGrpSpPr/>
          <p:nvPr/>
        </p:nvGrpSpPr>
        <p:grpSpPr>
          <a:xfrm>
            <a:off x="2182977" y="3312901"/>
            <a:ext cx="3798154" cy="379815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5F0B"/>
            </a:solidFill>
          </p:spPr>
          <p:txBody>
            <a:bodyPr/>
            <a:lstStyle/>
            <a:p>
              <a:endParaRPr lang="en-US"/>
            </a:p>
          </p:txBody>
        </p:sp>
        <p:sp>
          <p:nvSpPr>
            <p:cNvPr id="11" name="TextBox 11"/>
            <p:cNvSpPr txBox="1"/>
            <p:nvPr/>
          </p:nvSpPr>
          <p:spPr>
            <a:xfrm>
              <a:off x="76200" y="19050"/>
              <a:ext cx="660400" cy="717550"/>
            </a:xfrm>
            <a:prstGeom prst="rect">
              <a:avLst/>
            </a:prstGeom>
          </p:spPr>
          <p:txBody>
            <a:bodyPr lIns="50800" tIns="50800" rIns="50800" bIns="50800" rtlCol="0" anchor="ctr"/>
            <a:lstStyle/>
            <a:p>
              <a:pPr algn="ctr">
                <a:lnSpc>
                  <a:spcPts val="3560"/>
                </a:lnSpc>
              </a:pPr>
              <a:endParaRPr/>
            </a:p>
          </p:txBody>
        </p:sp>
      </p:grpSp>
      <p:sp>
        <p:nvSpPr>
          <p:cNvPr id="12" name="Freeform 12"/>
          <p:cNvSpPr/>
          <p:nvPr/>
        </p:nvSpPr>
        <p:spPr>
          <a:xfrm>
            <a:off x="16289881" y="-552140"/>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3"/>
          <p:cNvSpPr/>
          <p:nvPr/>
        </p:nvSpPr>
        <p:spPr>
          <a:xfrm>
            <a:off x="-974312" y="8394954"/>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2766242" y="3824978"/>
            <a:ext cx="2718520" cy="2774000"/>
          </a:xfrm>
          <a:custGeom>
            <a:avLst/>
            <a:gdLst/>
            <a:ahLst/>
            <a:cxnLst/>
            <a:rect l="l" t="t" r="r" b="b"/>
            <a:pathLst>
              <a:path w="2718520" h="2774000">
                <a:moveTo>
                  <a:pt x="0" y="0"/>
                </a:moveTo>
                <a:lnTo>
                  <a:pt x="2718520" y="0"/>
                </a:lnTo>
                <a:lnTo>
                  <a:pt x="2718520" y="2774000"/>
                </a:lnTo>
                <a:lnTo>
                  <a:pt x="0" y="2774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p:cNvSpPr txBox="1"/>
          <p:nvPr/>
        </p:nvSpPr>
        <p:spPr>
          <a:xfrm>
            <a:off x="6428806" y="217245"/>
            <a:ext cx="8616075" cy="2684924"/>
          </a:xfrm>
          <a:prstGeom prst="rect">
            <a:avLst/>
          </a:prstGeom>
        </p:spPr>
        <p:txBody>
          <a:bodyPr lIns="0" tIns="0" rIns="0" bIns="0" rtlCol="0" anchor="t">
            <a:spAutoFit/>
          </a:bodyPr>
          <a:lstStyle/>
          <a:p>
            <a:pPr marL="0" lvl="0" indent="0" algn="l">
              <a:lnSpc>
                <a:spcPts val="10562"/>
              </a:lnSpc>
              <a:spcBef>
                <a:spcPct val="0"/>
              </a:spcBef>
            </a:pPr>
            <a:r>
              <a:rPr lang="en-US" sz="7544" b="1">
                <a:solidFill>
                  <a:srgbClr val="000000"/>
                </a:solidFill>
                <a:latin typeface="Poppins Bold"/>
                <a:ea typeface="Poppins Bold"/>
                <a:cs typeface="Poppins Bold"/>
                <a:sym typeface="Poppins Bold"/>
              </a:rPr>
              <a:t>Who can Initiate a Referral?</a:t>
            </a:r>
          </a:p>
        </p:txBody>
      </p:sp>
      <p:sp>
        <p:nvSpPr>
          <p:cNvPr id="16" name="TextBox 16"/>
          <p:cNvSpPr txBox="1"/>
          <p:nvPr/>
        </p:nvSpPr>
        <p:spPr>
          <a:xfrm>
            <a:off x="2722794" y="4915668"/>
            <a:ext cx="2718520" cy="863600"/>
          </a:xfrm>
          <a:prstGeom prst="rect">
            <a:avLst/>
          </a:prstGeom>
        </p:spPr>
        <p:txBody>
          <a:bodyPr lIns="0" tIns="0" rIns="0" bIns="0" rtlCol="0" anchor="t">
            <a:spAutoFit/>
          </a:bodyPr>
          <a:lstStyle/>
          <a:p>
            <a:pPr algn="ctr">
              <a:lnSpc>
                <a:spcPts val="7000"/>
              </a:lnSpc>
              <a:spcBef>
                <a:spcPct val="0"/>
              </a:spcBef>
            </a:pPr>
            <a:r>
              <a:rPr lang="en-US" sz="5000">
                <a:solidFill>
                  <a:srgbClr val="000000"/>
                </a:solidFill>
                <a:latin typeface="Inter"/>
                <a:ea typeface="Inter"/>
                <a:cs typeface="Inter"/>
                <a:sym typeface="Inter"/>
              </a:rPr>
              <a:t>Note</a:t>
            </a:r>
          </a:p>
        </p:txBody>
      </p:sp>
      <p:sp>
        <p:nvSpPr>
          <p:cNvPr id="17" name="TextBox 17"/>
          <p:cNvSpPr txBox="1"/>
          <p:nvPr/>
        </p:nvSpPr>
        <p:spPr>
          <a:xfrm>
            <a:off x="43096" y="225975"/>
            <a:ext cx="3601749" cy="3283143"/>
          </a:xfrm>
          <a:prstGeom prst="rect">
            <a:avLst/>
          </a:prstGeom>
        </p:spPr>
        <p:txBody>
          <a:bodyPr lIns="0" tIns="0" rIns="0" bIns="0" rtlCol="0" anchor="t">
            <a:spAutoFit/>
          </a:bodyPr>
          <a:lstStyle/>
          <a:p>
            <a:pPr algn="ctr">
              <a:lnSpc>
                <a:spcPts val="3730"/>
              </a:lnSpc>
            </a:pPr>
            <a:r>
              <a:rPr lang="en-US" sz="2664" dirty="0">
                <a:solidFill>
                  <a:srgbClr val="000000"/>
                </a:solidFill>
                <a:latin typeface="Inter"/>
                <a:ea typeface="Inter"/>
                <a:cs typeface="Inter"/>
                <a:sym typeface="Inter"/>
              </a:rPr>
              <a:t>MISD Special</a:t>
            </a:r>
          </a:p>
          <a:p>
            <a:pPr algn="ctr">
              <a:lnSpc>
                <a:spcPts val="3730"/>
              </a:lnSpc>
            </a:pPr>
            <a:r>
              <a:rPr lang="en-US" sz="2664" dirty="0">
                <a:solidFill>
                  <a:srgbClr val="000000"/>
                </a:solidFill>
                <a:latin typeface="Inter"/>
                <a:ea typeface="Inter"/>
                <a:cs typeface="Inter"/>
                <a:sym typeface="Inter"/>
              </a:rPr>
              <a:t>Education Department</a:t>
            </a:r>
          </a:p>
          <a:p>
            <a:pPr algn="ctr">
              <a:lnSpc>
                <a:spcPts val="3730"/>
              </a:lnSpc>
            </a:pPr>
            <a:r>
              <a:rPr lang="en-US" sz="2664" dirty="0">
                <a:solidFill>
                  <a:srgbClr val="000000"/>
                </a:solidFill>
                <a:latin typeface="Inter"/>
                <a:ea typeface="Inter"/>
                <a:cs typeface="Inter"/>
                <a:sym typeface="Inter"/>
              </a:rPr>
              <a:t>Vanessa Rogers,</a:t>
            </a:r>
          </a:p>
          <a:p>
            <a:pPr algn="ctr">
              <a:lnSpc>
                <a:spcPts val="3730"/>
              </a:lnSpc>
            </a:pPr>
            <a:r>
              <a:rPr lang="en-US" sz="2664" dirty="0">
                <a:solidFill>
                  <a:srgbClr val="000000"/>
                </a:solidFill>
                <a:latin typeface="Inter"/>
                <a:ea typeface="Inter"/>
                <a:cs typeface="Inter"/>
                <a:sym typeface="Inter"/>
              </a:rPr>
              <a:t>Social Worker</a:t>
            </a:r>
          </a:p>
          <a:p>
            <a:pPr algn="ctr">
              <a:lnSpc>
                <a:spcPts val="3730"/>
              </a:lnSpc>
            </a:pPr>
            <a:r>
              <a:rPr lang="en-US" sz="2664" dirty="0">
                <a:solidFill>
                  <a:srgbClr val="000000"/>
                </a:solidFill>
                <a:latin typeface="Inter"/>
                <a:ea typeface="Inter"/>
                <a:cs typeface="Inter"/>
                <a:sym typeface="Inter"/>
              </a:rPr>
              <a:t>Noel Ramos, Social Worker</a:t>
            </a:r>
          </a:p>
          <a:p>
            <a:pPr algn="ctr">
              <a:lnSpc>
                <a:spcPts val="3730"/>
              </a:lnSpc>
              <a:spcBef>
                <a:spcPct val="0"/>
              </a:spcBef>
            </a:pPr>
            <a:r>
              <a:rPr lang="en-US" sz="2664" dirty="0">
                <a:solidFill>
                  <a:srgbClr val="000000"/>
                </a:solidFill>
                <a:latin typeface="Inter"/>
                <a:ea typeface="Inter"/>
                <a:cs typeface="Inter"/>
                <a:sym typeface="Inter"/>
              </a:rPr>
              <a:t>956-632-3285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25502" y="0"/>
            <a:ext cx="225561" cy="10287000"/>
            <a:chOff x="0" y="0"/>
            <a:chExt cx="59407" cy="2709333"/>
          </a:xfrm>
        </p:grpSpPr>
        <p:sp>
          <p:nvSpPr>
            <p:cNvPr id="3" name="Freeform 3"/>
            <p:cNvSpPr/>
            <p:nvPr/>
          </p:nvSpPr>
          <p:spPr>
            <a:xfrm>
              <a:off x="0" y="0"/>
              <a:ext cx="59407" cy="2709333"/>
            </a:xfrm>
            <a:custGeom>
              <a:avLst/>
              <a:gdLst/>
              <a:ahLst/>
              <a:cxnLst/>
              <a:rect l="l" t="t" r="r" b="b"/>
              <a:pathLst>
                <a:path w="59407" h="2709333">
                  <a:moveTo>
                    <a:pt x="0" y="0"/>
                  </a:moveTo>
                  <a:lnTo>
                    <a:pt x="59407" y="0"/>
                  </a:lnTo>
                  <a:lnTo>
                    <a:pt x="59407" y="2709333"/>
                  </a:lnTo>
                  <a:lnTo>
                    <a:pt x="0" y="2709333"/>
                  </a:lnTo>
                  <a:close/>
                </a:path>
              </a:pathLst>
            </a:custGeom>
            <a:solidFill>
              <a:srgbClr val="646464"/>
            </a:solidFill>
          </p:spPr>
          <p:txBody>
            <a:bodyPr/>
            <a:lstStyle/>
            <a:p>
              <a:endParaRPr lang="en-US"/>
            </a:p>
          </p:txBody>
        </p:sp>
        <p:sp>
          <p:nvSpPr>
            <p:cNvPr id="4" name="TextBox 4"/>
            <p:cNvSpPr txBox="1"/>
            <p:nvPr/>
          </p:nvSpPr>
          <p:spPr>
            <a:xfrm>
              <a:off x="0" y="-57150"/>
              <a:ext cx="59407" cy="2766483"/>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2203776" y="-838446"/>
            <a:ext cx="6329279" cy="11963892"/>
            <a:chOff x="0" y="0"/>
            <a:chExt cx="1666971" cy="3150984"/>
          </a:xfrm>
        </p:grpSpPr>
        <p:sp>
          <p:nvSpPr>
            <p:cNvPr id="6" name="Freeform 6"/>
            <p:cNvSpPr/>
            <p:nvPr/>
          </p:nvSpPr>
          <p:spPr>
            <a:xfrm>
              <a:off x="0" y="0"/>
              <a:ext cx="1666971" cy="3150984"/>
            </a:xfrm>
            <a:custGeom>
              <a:avLst/>
              <a:gdLst/>
              <a:ahLst/>
              <a:cxnLst/>
              <a:rect l="l" t="t" r="r" b="b"/>
              <a:pathLst>
                <a:path w="1666971" h="3150984">
                  <a:moveTo>
                    <a:pt x="0" y="0"/>
                  </a:moveTo>
                  <a:lnTo>
                    <a:pt x="1666971" y="0"/>
                  </a:lnTo>
                  <a:lnTo>
                    <a:pt x="1666971" y="3150984"/>
                  </a:lnTo>
                  <a:lnTo>
                    <a:pt x="0" y="3150984"/>
                  </a:lnTo>
                  <a:close/>
                </a:path>
              </a:pathLst>
            </a:custGeom>
            <a:solidFill>
              <a:srgbClr val="FFD076"/>
            </a:solidFill>
          </p:spPr>
          <p:txBody>
            <a:bodyPr/>
            <a:lstStyle/>
            <a:p>
              <a:endParaRPr lang="en-US"/>
            </a:p>
          </p:txBody>
        </p:sp>
        <p:sp>
          <p:nvSpPr>
            <p:cNvPr id="7" name="TextBox 7"/>
            <p:cNvSpPr txBox="1"/>
            <p:nvPr/>
          </p:nvSpPr>
          <p:spPr>
            <a:xfrm>
              <a:off x="0" y="-57150"/>
              <a:ext cx="1666971" cy="3208134"/>
            </a:xfrm>
            <a:prstGeom prst="rect">
              <a:avLst/>
            </a:prstGeom>
          </p:spPr>
          <p:txBody>
            <a:bodyPr lIns="50800" tIns="50800" rIns="50800" bIns="50800" rtlCol="0" anchor="ctr"/>
            <a:lstStyle/>
            <a:p>
              <a:pPr algn="ctr">
                <a:lnSpc>
                  <a:spcPts val="3560"/>
                </a:lnSpc>
              </a:pPr>
              <a:endParaRPr/>
            </a:p>
          </p:txBody>
        </p:sp>
      </p:grpSp>
      <p:sp>
        <p:nvSpPr>
          <p:cNvPr id="8" name="TextBox 8"/>
          <p:cNvSpPr txBox="1"/>
          <p:nvPr/>
        </p:nvSpPr>
        <p:spPr>
          <a:xfrm>
            <a:off x="6428806" y="3084253"/>
            <a:ext cx="10183028" cy="5876925"/>
          </a:xfrm>
          <a:prstGeom prst="rect">
            <a:avLst/>
          </a:prstGeom>
        </p:spPr>
        <p:txBody>
          <a:bodyPr lIns="0" tIns="0" rIns="0" bIns="0" rtlCol="0" anchor="t">
            <a:spAutoFit/>
          </a:bodyPr>
          <a:lstStyle/>
          <a:p>
            <a:pPr algn="l">
              <a:lnSpc>
                <a:spcPts val="4200"/>
              </a:lnSpc>
            </a:pPr>
            <a:r>
              <a:rPr lang="en-US" sz="3000" dirty="0">
                <a:solidFill>
                  <a:srgbClr val="000000"/>
                </a:solidFill>
                <a:latin typeface="Poppins"/>
                <a:ea typeface="Poppins"/>
                <a:cs typeface="Poppins"/>
                <a:sym typeface="Poppins"/>
              </a:rPr>
              <a:t>For school aged children, a parent may verbally request or provide a written letter to the district’s director of special education services or to a district administrative employee, such as a campus principal.  If the request is made in writing, the district is obliged to respond within 15 school days from the date the request is received.</a:t>
            </a:r>
          </a:p>
          <a:p>
            <a:pPr algn="l">
              <a:lnSpc>
                <a:spcPts val="4200"/>
              </a:lnSpc>
            </a:pPr>
            <a:endParaRPr lang="en-US" sz="3000" dirty="0">
              <a:solidFill>
                <a:srgbClr val="000000"/>
              </a:solidFill>
              <a:latin typeface="Poppins"/>
              <a:ea typeface="Poppins"/>
              <a:cs typeface="Poppins"/>
              <a:sym typeface="Poppins"/>
            </a:endParaRPr>
          </a:p>
          <a:p>
            <a:pPr marL="0" lvl="0" indent="0" algn="l">
              <a:lnSpc>
                <a:spcPts val="4200"/>
              </a:lnSpc>
              <a:spcBef>
                <a:spcPct val="0"/>
              </a:spcBef>
            </a:pPr>
            <a:r>
              <a:rPr lang="en-US" sz="3000" dirty="0">
                <a:solidFill>
                  <a:srgbClr val="000000"/>
                </a:solidFill>
                <a:latin typeface="Poppins"/>
                <a:ea typeface="Poppins"/>
                <a:cs typeface="Poppins"/>
                <a:sym typeface="Poppins"/>
              </a:rPr>
              <a:t>For non-school aged children, a parent may request an evaluation by calling or providing a written request to the MISD Special Education Department .</a:t>
            </a:r>
          </a:p>
        </p:txBody>
      </p:sp>
      <p:grpSp>
        <p:nvGrpSpPr>
          <p:cNvPr id="9" name="Group 9"/>
          <p:cNvGrpSpPr/>
          <p:nvPr/>
        </p:nvGrpSpPr>
        <p:grpSpPr>
          <a:xfrm>
            <a:off x="2451986" y="2721261"/>
            <a:ext cx="3798154" cy="379815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5F0B"/>
            </a:solidFill>
          </p:spPr>
          <p:txBody>
            <a:bodyPr/>
            <a:lstStyle/>
            <a:p>
              <a:endParaRPr lang="en-US"/>
            </a:p>
          </p:txBody>
        </p:sp>
        <p:sp>
          <p:nvSpPr>
            <p:cNvPr id="11" name="TextBox 11"/>
            <p:cNvSpPr txBox="1"/>
            <p:nvPr/>
          </p:nvSpPr>
          <p:spPr>
            <a:xfrm>
              <a:off x="76200" y="19050"/>
              <a:ext cx="660400" cy="717550"/>
            </a:xfrm>
            <a:prstGeom prst="rect">
              <a:avLst/>
            </a:prstGeom>
          </p:spPr>
          <p:txBody>
            <a:bodyPr lIns="50800" tIns="50800" rIns="50800" bIns="50800" rtlCol="0" anchor="ctr"/>
            <a:lstStyle/>
            <a:p>
              <a:pPr algn="ctr">
                <a:lnSpc>
                  <a:spcPts val="3560"/>
                </a:lnSpc>
              </a:pPr>
              <a:endParaRPr/>
            </a:p>
          </p:txBody>
        </p:sp>
      </p:grpSp>
      <p:sp>
        <p:nvSpPr>
          <p:cNvPr id="12" name="Freeform 12"/>
          <p:cNvSpPr/>
          <p:nvPr/>
        </p:nvSpPr>
        <p:spPr>
          <a:xfrm>
            <a:off x="16289881" y="-552140"/>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3"/>
          <p:cNvSpPr/>
          <p:nvPr/>
        </p:nvSpPr>
        <p:spPr>
          <a:xfrm>
            <a:off x="-974312" y="8394954"/>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2991803" y="3169718"/>
            <a:ext cx="2718520" cy="2774000"/>
          </a:xfrm>
          <a:custGeom>
            <a:avLst/>
            <a:gdLst/>
            <a:ahLst/>
            <a:cxnLst/>
            <a:rect l="l" t="t" r="r" b="b"/>
            <a:pathLst>
              <a:path w="2718520" h="2774000">
                <a:moveTo>
                  <a:pt x="0" y="0"/>
                </a:moveTo>
                <a:lnTo>
                  <a:pt x="2718520" y="0"/>
                </a:lnTo>
                <a:lnTo>
                  <a:pt x="2718520" y="2774000"/>
                </a:lnTo>
                <a:lnTo>
                  <a:pt x="0" y="2774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p:cNvSpPr txBox="1"/>
          <p:nvPr/>
        </p:nvSpPr>
        <p:spPr>
          <a:xfrm>
            <a:off x="6428806" y="217245"/>
            <a:ext cx="8616075" cy="2684924"/>
          </a:xfrm>
          <a:prstGeom prst="rect">
            <a:avLst/>
          </a:prstGeom>
        </p:spPr>
        <p:txBody>
          <a:bodyPr lIns="0" tIns="0" rIns="0" bIns="0" rtlCol="0" anchor="t">
            <a:spAutoFit/>
          </a:bodyPr>
          <a:lstStyle/>
          <a:p>
            <a:pPr marL="0" lvl="0" indent="0" algn="l">
              <a:lnSpc>
                <a:spcPts val="10562"/>
              </a:lnSpc>
              <a:spcBef>
                <a:spcPct val="0"/>
              </a:spcBef>
            </a:pPr>
            <a:r>
              <a:rPr lang="en-US" sz="7544" b="1">
                <a:solidFill>
                  <a:srgbClr val="000000"/>
                </a:solidFill>
                <a:latin typeface="Poppins Bold"/>
                <a:ea typeface="Poppins Bold"/>
                <a:cs typeface="Poppins Bold"/>
                <a:sym typeface="Poppins Bold"/>
              </a:rPr>
              <a:t>Who can Initiate a Referral?</a:t>
            </a:r>
          </a:p>
        </p:txBody>
      </p:sp>
      <p:sp>
        <p:nvSpPr>
          <p:cNvPr id="16" name="TextBox 16"/>
          <p:cNvSpPr txBox="1"/>
          <p:nvPr/>
        </p:nvSpPr>
        <p:spPr>
          <a:xfrm>
            <a:off x="2944282" y="4188538"/>
            <a:ext cx="2718520" cy="863600"/>
          </a:xfrm>
          <a:prstGeom prst="rect">
            <a:avLst/>
          </a:prstGeom>
        </p:spPr>
        <p:txBody>
          <a:bodyPr lIns="0" tIns="0" rIns="0" bIns="0" rtlCol="0" anchor="t">
            <a:spAutoFit/>
          </a:bodyPr>
          <a:lstStyle/>
          <a:p>
            <a:pPr algn="ctr">
              <a:lnSpc>
                <a:spcPts val="7000"/>
              </a:lnSpc>
              <a:spcBef>
                <a:spcPct val="0"/>
              </a:spcBef>
            </a:pPr>
            <a:r>
              <a:rPr lang="en-US" sz="5000" dirty="0">
                <a:solidFill>
                  <a:srgbClr val="000000"/>
                </a:solidFill>
                <a:latin typeface="Inter"/>
                <a:ea typeface="Inter"/>
                <a:cs typeface="Inter"/>
                <a:sym typeface="Inter"/>
              </a:rPr>
              <a:t>Note</a:t>
            </a:r>
          </a:p>
        </p:txBody>
      </p:sp>
      <p:sp>
        <p:nvSpPr>
          <p:cNvPr id="17" name="TextBox 17"/>
          <p:cNvSpPr txBox="1"/>
          <p:nvPr/>
        </p:nvSpPr>
        <p:spPr>
          <a:xfrm>
            <a:off x="152057" y="-81865"/>
            <a:ext cx="3601749" cy="3283143"/>
          </a:xfrm>
          <a:prstGeom prst="rect">
            <a:avLst/>
          </a:prstGeom>
        </p:spPr>
        <p:txBody>
          <a:bodyPr lIns="0" tIns="0" rIns="0" bIns="0" rtlCol="0" anchor="t">
            <a:spAutoFit/>
          </a:bodyPr>
          <a:lstStyle/>
          <a:p>
            <a:pPr algn="ctr">
              <a:lnSpc>
                <a:spcPts val="3730"/>
              </a:lnSpc>
            </a:pPr>
            <a:r>
              <a:rPr lang="en-US" sz="2664" dirty="0">
                <a:solidFill>
                  <a:srgbClr val="000000"/>
                </a:solidFill>
                <a:latin typeface="Inter"/>
                <a:ea typeface="Inter"/>
                <a:cs typeface="Inter"/>
                <a:sym typeface="Inter"/>
              </a:rPr>
              <a:t>MISD Special</a:t>
            </a:r>
          </a:p>
          <a:p>
            <a:pPr algn="ctr">
              <a:lnSpc>
                <a:spcPts val="3730"/>
              </a:lnSpc>
            </a:pPr>
            <a:r>
              <a:rPr lang="en-US" sz="2664" dirty="0">
                <a:solidFill>
                  <a:srgbClr val="000000"/>
                </a:solidFill>
                <a:latin typeface="Inter"/>
                <a:ea typeface="Inter"/>
                <a:cs typeface="Inter"/>
                <a:sym typeface="Inter"/>
              </a:rPr>
              <a:t>Education Department</a:t>
            </a:r>
          </a:p>
          <a:p>
            <a:pPr algn="ctr">
              <a:lnSpc>
                <a:spcPts val="3730"/>
              </a:lnSpc>
            </a:pPr>
            <a:r>
              <a:rPr lang="en-US" sz="2664" dirty="0">
                <a:solidFill>
                  <a:srgbClr val="000000"/>
                </a:solidFill>
                <a:latin typeface="Inter"/>
                <a:ea typeface="Inter"/>
                <a:cs typeface="Inter"/>
                <a:sym typeface="Inter"/>
              </a:rPr>
              <a:t>Vanessa Rogers,</a:t>
            </a:r>
          </a:p>
          <a:p>
            <a:pPr algn="ctr">
              <a:lnSpc>
                <a:spcPts val="3730"/>
              </a:lnSpc>
            </a:pPr>
            <a:r>
              <a:rPr lang="en-US" sz="2664" dirty="0">
                <a:solidFill>
                  <a:srgbClr val="000000"/>
                </a:solidFill>
                <a:latin typeface="Inter"/>
                <a:ea typeface="Inter"/>
                <a:cs typeface="Inter"/>
                <a:sym typeface="Inter"/>
              </a:rPr>
              <a:t>Social Worker</a:t>
            </a:r>
          </a:p>
          <a:p>
            <a:pPr algn="ctr">
              <a:lnSpc>
                <a:spcPts val="3730"/>
              </a:lnSpc>
            </a:pPr>
            <a:r>
              <a:rPr lang="en-US" sz="2664" dirty="0">
                <a:solidFill>
                  <a:srgbClr val="000000"/>
                </a:solidFill>
                <a:latin typeface="Inter"/>
                <a:ea typeface="Inter"/>
                <a:cs typeface="Inter"/>
                <a:sym typeface="Inter"/>
              </a:rPr>
              <a:t>Noel Ramos, Social Worker</a:t>
            </a:r>
          </a:p>
          <a:p>
            <a:pPr algn="ctr">
              <a:lnSpc>
                <a:spcPts val="3730"/>
              </a:lnSpc>
              <a:spcBef>
                <a:spcPct val="0"/>
              </a:spcBef>
            </a:pPr>
            <a:r>
              <a:rPr lang="en-US" sz="2664" dirty="0">
                <a:solidFill>
                  <a:srgbClr val="000000"/>
                </a:solidFill>
                <a:latin typeface="Inter"/>
                <a:ea typeface="Inter"/>
                <a:cs typeface="Inter"/>
                <a:sym typeface="Inter"/>
              </a:rPr>
              <a:t>956-632-3285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25502" y="0"/>
            <a:ext cx="225561" cy="10287000"/>
            <a:chOff x="0" y="0"/>
            <a:chExt cx="59407" cy="2709333"/>
          </a:xfrm>
        </p:grpSpPr>
        <p:sp>
          <p:nvSpPr>
            <p:cNvPr id="3" name="Freeform 3"/>
            <p:cNvSpPr/>
            <p:nvPr/>
          </p:nvSpPr>
          <p:spPr>
            <a:xfrm>
              <a:off x="0" y="0"/>
              <a:ext cx="59407" cy="2709333"/>
            </a:xfrm>
            <a:custGeom>
              <a:avLst/>
              <a:gdLst/>
              <a:ahLst/>
              <a:cxnLst/>
              <a:rect l="l" t="t" r="r" b="b"/>
              <a:pathLst>
                <a:path w="59407" h="2709333">
                  <a:moveTo>
                    <a:pt x="0" y="0"/>
                  </a:moveTo>
                  <a:lnTo>
                    <a:pt x="59407" y="0"/>
                  </a:lnTo>
                  <a:lnTo>
                    <a:pt x="59407" y="2709333"/>
                  </a:lnTo>
                  <a:lnTo>
                    <a:pt x="0" y="2709333"/>
                  </a:lnTo>
                  <a:close/>
                </a:path>
              </a:pathLst>
            </a:custGeom>
            <a:solidFill>
              <a:srgbClr val="646464"/>
            </a:solidFill>
          </p:spPr>
          <p:txBody>
            <a:bodyPr/>
            <a:lstStyle/>
            <a:p>
              <a:endParaRPr lang="en-US"/>
            </a:p>
          </p:txBody>
        </p:sp>
        <p:sp>
          <p:nvSpPr>
            <p:cNvPr id="4" name="TextBox 4"/>
            <p:cNvSpPr txBox="1"/>
            <p:nvPr/>
          </p:nvSpPr>
          <p:spPr>
            <a:xfrm>
              <a:off x="0" y="-57150"/>
              <a:ext cx="59407" cy="2766483"/>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2203776" y="-838446"/>
            <a:ext cx="6329279" cy="11963892"/>
            <a:chOff x="0" y="0"/>
            <a:chExt cx="1666971" cy="3150984"/>
          </a:xfrm>
        </p:grpSpPr>
        <p:sp>
          <p:nvSpPr>
            <p:cNvPr id="6" name="Freeform 6"/>
            <p:cNvSpPr/>
            <p:nvPr/>
          </p:nvSpPr>
          <p:spPr>
            <a:xfrm>
              <a:off x="0" y="0"/>
              <a:ext cx="1666971" cy="3150984"/>
            </a:xfrm>
            <a:custGeom>
              <a:avLst/>
              <a:gdLst/>
              <a:ahLst/>
              <a:cxnLst/>
              <a:rect l="l" t="t" r="r" b="b"/>
              <a:pathLst>
                <a:path w="1666971" h="3150984">
                  <a:moveTo>
                    <a:pt x="0" y="0"/>
                  </a:moveTo>
                  <a:lnTo>
                    <a:pt x="1666971" y="0"/>
                  </a:lnTo>
                  <a:lnTo>
                    <a:pt x="1666971" y="3150984"/>
                  </a:lnTo>
                  <a:lnTo>
                    <a:pt x="0" y="3150984"/>
                  </a:lnTo>
                  <a:close/>
                </a:path>
              </a:pathLst>
            </a:custGeom>
            <a:solidFill>
              <a:srgbClr val="FFD076"/>
            </a:solidFill>
          </p:spPr>
          <p:txBody>
            <a:bodyPr/>
            <a:lstStyle/>
            <a:p>
              <a:endParaRPr lang="en-US"/>
            </a:p>
          </p:txBody>
        </p:sp>
        <p:sp>
          <p:nvSpPr>
            <p:cNvPr id="7" name="TextBox 7"/>
            <p:cNvSpPr txBox="1"/>
            <p:nvPr/>
          </p:nvSpPr>
          <p:spPr>
            <a:xfrm>
              <a:off x="0" y="-57150"/>
              <a:ext cx="1666971" cy="3208134"/>
            </a:xfrm>
            <a:prstGeom prst="rect">
              <a:avLst/>
            </a:prstGeom>
          </p:spPr>
          <p:txBody>
            <a:bodyPr lIns="50800" tIns="50800" rIns="50800" bIns="50800" rtlCol="0" anchor="ctr"/>
            <a:lstStyle/>
            <a:p>
              <a:pPr algn="ctr">
                <a:lnSpc>
                  <a:spcPts val="3560"/>
                </a:lnSpc>
              </a:pPr>
              <a:endParaRPr/>
            </a:p>
          </p:txBody>
        </p:sp>
      </p:grpSp>
      <p:sp>
        <p:nvSpPr>
          <p:cNvPr id="8" name="TextBox 8"/>
          <p:cNvSpPr txBox="1"/>
          <p:nvPr/>
        </p:nvSpPr>
        <p:spPr>
          <a:xfrm>
            <a:off x="6018416" y="3084253"/>
            <a:ext cx="11824587" cy="5343525"/>
          </a:xfrm>
          <a:prstGeom prst="rect">
            <a:avLst/>
          </a:prstGeom>
        </p:spPr>
        <p:txBody>
          <a:bodyPr lIns="0" tIns="0" rIns="0" bIns="0" rtlCol="0" anchor="t">
            <a:spAutoFit/>
          </a:bodyPr>
          <a:lstStyle/>
          <a:p>
            <a:pPr algn="l">
              <a:lnSpc>
                <a:spcPts val="4200"/>
              </a:lnSpc>
            </a:pPr>
            <a:r>
              <a:rPr lang="en-US" sz="3000">
                <a:solidFill>
                  <a:srgbClr val="000000"/>
                </a:solidFill>
                <a:latin typeface="Poppins"/>
                <a:ea typeface="Poppins"/>
                <a:cs typeface="Poppins"/>
                <a:sym typeface="Poppins"/>
              </a:rPr>
              <a:t>Students who are struggling in the general education classroom should be considered for support services (e.g., tutorial, compensatory, response to intervention, other academic or behavioral support services provided through MTSS) and potentially referred for a special education evaluation under IDEA in addition to receiving support services.  Support services can continue during an evaluation.</a:t>
            </a:r>
          </a:p>
          <a:p>
            <a:pPr algn="l">
              <a:lnSpc>
                <a:spcPts val="4200"/>
              </a:lnSpc>
            </a:pPr>
            <a:endParaRPr lang="en-US" sz="3000">
              <a:solidFill>
                <a:srgbClr val="000000"/>
              </a:solidFill>
              <a:latin typeface="Poppins"/>
              <a:ea typeface="Poppins"/>
              <a:cs typeface="Poppins"/>
              <a:sym typeface="Poppins"/>
            </a:endParaRPr>
          </a:p>
          <a:p>
            <a:pPr marL="0" lvl="0" indent="0" algn="l">
              <a:lnSpc>
                <a:spcPts val="4200"/>
              </a:lnSpc>
              <a:spcBef>
                <a:spcPct val="0"/>
              </a:spcBef>
            </a:pPr>
            <a:r>
              <a:rPr lang="en-US" sz="3000">
                <a:solidFill>
                  <a:srgbClr val="000000"/>
                </a:solidFill>
                <a:latin typeface="Poppins"/>
                <a:ea typeface="Poppins"/>
                <a:cs typeface="Poppins"/>
                <a:sym typeface="Poppins"/>
              </a:rPr>
              <a:t>Early intervention and identification can prevent failure and frustration.</a:t>
            </a:r>
          </a:p>
        </p:txBody>
      </p:sp>
      <p:sp>
        <p:nvSpPr>
          <p:cNvPr id="9" name="Freeform 9"/>
          <p:cNvSpPr/>
          <p:nvPr/>
        </p:nvSpPr>
        <p:spPr>
          <a:xfrm>
            <a:off x="16289881" y="-552140"/>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0" name="Freeform 10"/>
          <p:cNvSpPr/>
          <p:nvPr/>
        </p:nvSpPr>
        <p:spPr>
          <a:xfrm>
            <a:off x="-974312" y="8394954"/>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1" name="TextBox 11"/>
          <p:cNvSpPr txBox="1"/>
          <p:nvPr/>
        </p:nvSpPr>
        <p:spPr>
          <a:xfrm>
            <a:off x="6018416" y="107808"/>
            <a:ext cx="8616075" cy="2684924"/>
          </a:xfrm>
          <a:prstGeom prst="rect">
            <a:avLst/>
          </a:prstGeom>
        </p:spPr>
        <p:txBody>
          <a:bodyPr lIns="0" tIns="0" rIns="0" bIns="0" rtlCol="0" anchor="t">
            <a:spAutoFit/>
          </a:bodyPr>
          <a:lstStyle/>
          <a:p>
            <a:pPr marL="0" lvl="0" indent="0" algn="l">
              <a:lnSpc>
                <a:spcPts val="10562"/>
              </a:lnSpc>
              <a:spcBef>
                <a:spcPct val="0"/>
              </a:spcBef>
            </a:pPr>
            <a:r>
              <a:rPr lang="en-US" sz="7544" b="1">
                <a:solidFill>
                  <a:srgbClr val="000000"/>
                </a:solidFill>
                <a:latin typeface="Poppins Bold"/>
                <a:ea typeface="Poppins Bold"/>
                <a:cs typeface="Poppins Bold"/>
                <a:sym typeface="Poppins Bold"/>
              </a:rPr>
              <a:t>Who can Initiate a Referral?</a:t>
            </a:r>
          </a:p>
        </p:txBody>
      </p:sp>
      <p:sp>
        <p:nvSpPr>
          <p:cNvPr id="12" name="TextBox 12"/>
          <p:cNvSpPr txBox="1"/>
          <p:nvPr/>
        </p:nvSpPr>
        <p:spPr>
          <a:xfrm>
            <a:off x="0" y="545371"/>
            <a:ext cx="3971462" cy="4908550"/>
          </a:xfrm>
          <a:prstGeom prst="rect">
            <a:avLst/>
          </a:prstGeom>
        </p:spPr>
        <p:txBody>
          <a:bodyPr lIns="0" tIns="0" rIns="0" bIns="0" rtlCol="0" anchor="t">
            <a:spAutoFit/>
          </a:bodyPr>
          <a:lstStyle/>
          <a:p>
            <a:pPr algn="ctr">
              <a:lnSpc>
                <a:spcPts val="5599"/>
              </a:lnSpc>
            </a:pPr>
            <a:r>
              <a:rPr lang="en-US" sz="3999">
                <a:solidFill>
                  <a:srgbClr val="000000"/>
                </a:solidFill>
                <a:latin typeface="Inter"/>
                <a:ea typeface="Inter"/>
                <a:cs typeface="Inter"/>
                <a:sym typeface="Inter"/>
              </a:rPr>
              <a:t>MTSS</a:t>
            </a:r>
          </a:p>
          <a:p>
            <a:pPr algn="ctr">
              <a:lnSpc>
                <a:spcPts val="5599"/>
              </a:lnSpc>
            </a:pPr>
            <a:r>
              <a:rPr lang="en-US" sz="3999">
                <a:solidFill>
                  <a:srgbClr val="000000"/>
                </a:solidFill>
                <a:latin typeface="Inter"/>
                <a:ea typeface="Inter"/>
                <a:cs typeface="Inter"/>
                <a:sym typeface="Inter"/>
              </a:rPr>
              <a:t>Multi-Tiered</a:t>
            </a:r>
          </a:p>
          <a:p>
            <a:pPr algn="ctr">
              <a:lnSpc>
                <a:spcPts val="5599"/>
              </a:lnSpc>
              <a:spcBef>
                <a:spcPct val="0"/>
              </a:spcBef>
            </a:pPr>
            <a:r>
              <a:rPr lang="en-US" sz="3999">
                <a:solidFill>
                  <a:srgbClr val="000000"/>
                </a:solidFill>
                <a:latin typeface="Inter"/>
                <a:ea typeface="Inter"/>
                <a:cs typeface="Inter"/>
                <a:sym typeface="Inter"/>
              </a:rPr>
              <a:t>System of Support</a:t>
            </a:r>
          </a:p>
          <a:p>
            <a:pPr algn="ctr">
              <a:lnSpc>
                <a:spcPts val="5599"/>
              </a:lnSpc>
              <a:spcBef>
                <a:spcPct val="0"/>
              </a:spcBef>
            </a:pPr>
            <a:endParaRPr lang="en-US" sz="3999">
              <a:solidFill>
                <a:srgbClr val="000000"/>
              </a:solidFill>
              <a:latin typeface="Inter"/>
              <a:ea typeface="Inter"/>
              <a:cs typeface="Inter"/>
              <a:sym typeface="Inter"/>
            </a:endParaRPr>
          </a:p>
          <a:p>
            <a:pPr algn="ctr">
              <a:lnSpc>
                <a:spcPts val="5599"/>
              </a:lnSpc>
              <a:spcBef>
                <a:spcPct val="0"/>
              </a:spcBef>
            </a:pPr>
            <a:r>
              <a:rPr lang="en-US" sz="3999">
                <a:solidFill>
                  <a:srgbClr val="000000"/>
                </a:solidFill>
                <a:latin typeface="Inter"/>
                <a:ea typeface="Inter"/>
                <a:cs typeface="Inter"/>
                <a:sym typeface="Inter"/>
              </a:rPr>
              <a:t>504 Student Services Plan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12472426" y="-1184202"/>
            <a:ext cx="7017226" cy="11963892"/>
            <a:chOff x="0" y="0"/>
            <a:chExt cx="1848158" cy="3150984"/>
          </a:xfrm>
        </p:grpSpPr>
        <p:sp>
          <p:nvSpPr>
            <p:cNvPr id="3" name="Freeform 3"/>
            <p:cNvSpPr/>
            <p:nvPr/>
          </p:nvSpPr>
          <p:spPr>
            <a:xfrm>
              <a:off x="0" y="0"/>
              <a:ext cx="1848158" cy="3150984"/>
            </a:xfrm>
            <a:custGeom>
              <a:avLst/>
              <a:gdLst/>
              <a:ahLst/>
              <a:cxnLst/>
              <a:rect l="l" t="t" r="r" b="b"/>
              <a:pathLst>
                <a:path w="1848158" h="3150984">
                  <a:moveTo>
                    <a:pt x="0" y="0"/>
                  </a:moveTo>
                  <a:lnTo>
                    <a:pt x="1848158" y="0"/>
                  </a:lnTo>
                  <a:lnTo>
                    <a:pt x="1848158"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1848158"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2879551" y="2422811"/>
            <a:ext cx="13097574" cy="2720689"/>
          </a:xfrm>
          <a:prstGeom prst="rect">
            <a:avLst/>
          </a:prstGeom>
        </p:spPr>
        <p:txBody>
          <a:bodyPr lIns="0" tIns="0" rIns="0" bIns="0" rtlCol="0" anchor="t">
            <a:spAutoFit/>
          </a:bodyPr>
          <a:lstStyle/>
          <a:p>
            <a:pPr algn="l">
              <a:lnSpc>
                <a:spcPts val="10690"/>
              </a:lnSpc>
            </a:pPr>
            <a:r>
              <a:rPr lang="en-US" sz="7636" b="1">
                <a:solidFill>
                  <a:srgbClr val="000000"/>
                </a:solidFill>
                <a:latin typeface="Poppins Bold"/>
                <a:ea typeface="Poppins Bold"/>
                <a:cs typeface="Poppins Bold"/>
                <a:sym typeface="Poppins Bold"/>
              </a:rPr>
              <a:t>What are the LEAs Responsibilities?</a:t>
            </a:r>
          </a:p>
        </p:txBody>
      </p:sp>
      <p:sp>
        <p:nvSpPr>
          <p:cNvPr id="12" name="TextBox 12"/>
          <p:cNvSpPr txBox="1"/>
          <p:nvPr/>
        </p:nvSpPr>
        <p:spPr>
          <a:xfrm>
            <a:off x="3404221" y="5214150"/>
            <a:ext cx="12572904" cy="2409825"/>
          </a:xfrm>
          <a:prstGeom prst="rect">
            <a:avLst/>
          </a:prstGeom>
        </p:spPr>
        <p:txBody>
          <a:bodyPr lIns="0" tIns="0" rIns="0" bIns="0" rtlCol="0" anchor="t">
            <a:spAutoFit/>
          </a:bodyPr>
          <a:lstStyle/>
          <a:p>
            <a:pPr marL="0" lvl="0" indent="0" algn="l">
              <a:lnSpc>
                <a:spcPts val="6299"/>
              </a:lnSpc>
              <a:spcBef>
                <a:spcPct val="0"/>
              </a:spcBef>
            </a:pPr>
            <a:r>
              <a:rPr lang="en-US" sz="4500">
                <a:solidFill>
                  <a:srgbClr val="000000"/>
                </a:solidFill>
                <a:latin typeface="Poppins"/>
                <a:ea typeface="Poppins"/>
                <a:cs typeface="Poppins"/>
                <a:sym typeface="Poppins"/>
              </a:rPr>
              <a:t>The Local Education Agency (LEA) must develop a child find process which includes the following responsibilities: </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1184202"/>
            <a:ext cx="18288000" cy="11963892"/>
            <a:chOff x="0" y="0"/>
            <a:chExt cx="4816593" cy="3150984"/>
          </a:xfrm>
        </p:grpSpPr>
        <p:sp>
          <p:nvSpPr>
            <p:cNvPr id="3" name="Freeform 3"/>
            <p:cNvSpPr/>
            <p:nvPr/>
          </p:nvSpPr>
          <p:spPr>
            <a:xfrm>
              <a:off x="0" y="0"/>
              <a:ext cx="4816592" cy="3150984"/>
            </a:xfrm>
            <a:custGeom>
              <a:avLst/>
              <a:gdLst/>
              <a:ahLst/>
              <a:cxnLst/>
              <a:rect l="l" t="t" r="r" b="b"/>
              <a:pathLst>
                <a:path w="4816592" h="3150984">
                  <a:moveTo>
                    <a:pt x="0" y="0"/>
                  </a:moveTo>
                  <a:lnTo>
                    <a:pt x="4816592" y="0"/>
                  </a:lnTo>
                  <a:lnTo>
                    <a:pt x="4816592"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4816593"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475845" y="71125"/>
            <a:ext cx="13097574" cy="2162175"/>
          </a:xfrm>
          <a:prstGeom prst="rect">
            <a:avLst/>
          </a:prstGeom>
        </p:spPr>
        <p:txBody>
          <a:bodyPr lIns="0" tIns="0" rIns="0" bIns="0" rtlCol="0" anchor="t">
            <a:spAutoFit/>
          </a:bodyPr>
          <a:lstStyle/>
          <a:p>
            <a:pPr algn="l">
              <a:lnSpc>
                <a:spcPts val="8400"/>
              </a:lnSpc>
            </a:pPr>
            <a:r>
              <a:rPr lang="en-US" sz="6000" b="1">
                <a:solidFill>
                  <a:srgbClr val="000000"/>
                </a:solidFill>
                <a:latin typeface="Poppins Bold"/>
                <a:ea typeface="Poppins Bold"/>
                <a:cs typeface="Poppins Bold"/>
                <a:sym typeface="Poppins Bold"/>
              </a:rPr>
              <a:t>What are the LEAs Responsibilities?</a:t>
            </a:r>
          </a:p>
        </p:txBody>
      </p:sp>
      <p:sp>
        <p:nvSpPr>
          <p:cNvPr id="12" name="Freeform 12"/>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3"/>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3898236" y="308281"/>
            <a:ext cx="3685882" cy="3498237"/>
          </a:xfrm>
          <a:custGeom>
            <a:avLst/>
            <a:gdLst/>
            <a:ahLst/>
            <a:cxnLst/>
            <a:rect l="l" t="t" r="r" b="b"/>
            <a:pathLst>
              <a:path w="3685882" h="3498237">
                <a:moveTo>
                  <a:pt x="0" y="0"/>
                </a:moveTo>
                <a:lnTo>
                  <a:pt x="3685882" y="0"/>
                </a:lnTo>
                <a:lnTo>
                  <a:pt x="3685882" y="3498238"/>
                </a:lnTo>
                <a:lnTo>
                  <a:pt x="0" y="3498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p:cNvSpPr txBox="1"/>
          <p:nvPr/>
        </p:nvSpPr>
        <p:spPr>
          <a:xfrm>
            <a:off x="3408135" y="3883025"/>
            <a:ext cx="12572904" cy="2330450"/>
          </a:xfrm>
          <a:prstGeom prst="rect">
            <a:avLst/>
          </a:prstGeom>
        </p:spPr>
        <p:txBody>
          <a:bodyPr lIns="0" tIns="0" rIns="0" bIns="0" rtlCol="0" anchor="t">
            <a:spAutoFit/>
          </a:bodyPr>
          <a:lstStyle/>
          <a:p>
            <a:pPr marL="0" lvl="0" indent="0" algn="l">
              <a:lnSpc>
                <a:spcPts val="9100"/>
              </a:lnSpc>
              <a:spcBef>
                <a:spcPct val="0"/>
              </a:spcBef>
            </a:pPr>
            <a:r>
              <a:rPr lang="en-US" sz="6500">
                <a:solidFill>
                  <a:srgbClr val="000000"/>
                </a:solidFill>
                <a:latin typeface="Poppins"/>
                <a:ea typeface="Poppins"/>
                <a:cs typeface="Poppins"/>
                <a:sym typeface="Poppins"/>
              </a:rPr>
              <a:t>Develop written local policies and operating procedures.</a:t>
            </a:r>
          </a:p>
        </p:txBody>
      </p:sp>
      <p:sp>
        <p:nvSpPr>
          <p:cNvPr id="16" name="TextBox 16"/>
          <p:cNvSpPr txBox="1"/>
          <p:nvPr/>
        </p:nvSpPr>
        <p:spPr>
          <a:xfrm>
            <a:off x="14831947" y="1333500"/>
            <a:ext cx="1818459" cy="1295400"/>
          </a:xfrm>
          <a:prstGeom prst="rect">
            <a:avLst/>
          </a:prstGeom>
        </p:spPr>
        <p:txBody>
          <a:bodyPr lIns="0" tIns="0" rIns="0" bIns="0" rtlCol="0" anchor="t">
            <a:spAutoFit/>
          </a:bodyPr>
          <a:lstStyle/>
          <a:p>
            <a:pPr algn="ctr">
              <a:lnSpc>
                <a:spcPts val="10500"/>
              </a:lnSpc>
              <a:spcBef>
                <a:spcPct val="0"/>
              </a:spcBef>
            </a:pPr>
            <a:r>
              <a:rPr lang="en-US" sz="7500">
                <a:solidFill>
                  <a:srgbClr val="FFBF45"/>
                </a:solidFill>
                <a:latin typeface="Inter"/>
                <a:ea typeface="Inter"/>
                <a:cs typeface="Inter"/>
                <a:sym typeface="Inter"/>
              </a:rPr>
              <a:t>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1184202"/>
            <a:ext cx="19489652" cy="11963892"/>
            <a:chOff x="0" y="0"/>
            <a:chExt cx="5133077" cy="3150984"/>
          </a:xfrm>
        </p:grpSpPr>
        <p:sp>
          <p:nvSpPr>
            <p:cNvPr id="3" name="Freeform 3"/>
            <p:cNvSpPr/>
            <p:nvPr/>
          </p:nvSpPr>
          <p:spPr>
            <a:xfrm>
              <a:off x="0" y="0"/>
              <a:ext cx="5133077" cy="3150984"/>
            </a:xfrm>
            <a:custGeom>
              <a:avLst/>
              <a:gdLst/>
              <a:ahLst/>
              <a:cxnLst/>
              <a:rect l="l" t="t" r="r" b="b"/>
              <a:pathLst>
                <a:path w="5133077" h="3150984">
                  <a:moveTo>
                    <a:pt x="0" y="0"/>
                  </a:moveTo>
                  <a:lnTo>
                    <a:pt x="5133077" y="0"/>
                  </a:lnTo>
                  <a:lnTo>
                    <a:pt x="5133077"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5133077"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475845" y="71125"/>
            <a:ext cx="13097574" cy="2162175"/>
          </a:xfrm>
          <a:prstGeom prst="rect">
            <a:avLst/>
          </a:prstGeom>
        </p:spPr>
        <p:txBody>
          <a:bodyPr lIns="0" tIns="0" rIns="0" bIns="0" rtlCol="0" anchor="t">
            <a:spAutoFit/>
          </a:bodyPr>
          <a:lstStyle/>
          <a:p>
            <a:pPr algn="l">
              <a:lnSpc>
                <a:spcPts val="8400"/>
              </a:lnSpc>
            </a:pPr>
            <a:r>
              <a:rPr lang="en-US" sz="6000" b="1">
                <a:solidFill>
                  <a:srgbClr val="000000"/>
                </a:solidFill>
                <a:latin typeface="Poppins Bold"/>
                <a:ea typeface="Poppins Bold"/>
                <a:cs typeface="Poppins Bold"/>
                <a:sym typeface="Poppins Bold"/>
              </a:rPr>
              <a:t>What are the LEAs Responsibilities?</a:t>
            </a:r>
          </a:p>
        </p:txBody>
      </p:sp>
      <p:sp>
        <p:nvSpPr>
          <p:cNvPr id="12" name="TextBox 12"/>
          <p:cNvSpPr txBox="1"/>
          <p:nvPr/>
        </p:nvSpPr>
        <p:spPr>
          <a:xfrm>
            <a:off x="3458374" y="2868352"/>
            <a:ext cx="12572904" cy="4635500"/>
          </a:xfrm>
          <a:prstGeom prst="rect">
            <a:avLst/>
          </a:prstGeom>
        </p:spPr>
        <p:txBody>
          <a:bodyPr lIns="0" tIns="0" rIns="0" bIns="0" rtlCol="0" anchor="t">
            <a:spAutoFit/>
          </a:bodyPr>
          <a:lstStyle/>
          <a:p>
            <a:pPr marL="0" lvl="0" indent="0" algn="l">
              <a:lnSpc>
                <a:spcPts val="9100"/>
              </a:lnSpc>
              <a:spcBef>
                <a:spcPct val="0"/>
              </a:spcBef>
            </a:pPr>
            <a:r>
              <a:rPr lang="en-US" sz="6500">
                <a:solidFill>
                  <a:srgbClr val="000000"/>
                </a:solidFill>
                <a:latin typeface="Poppins"/>
                <a:ea typeface="Poppins"/>
                <a:cs typeface="Poppins"/>
                <a:sym typeface="Poppins"/>
              </a:rPr>
              <a:t>Engage in public and parent/guardian awareness activities, including partnering with primary referral sources.</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Freeform 15"/>
          <p:cNvSpPr/>
          <p:nvPr/>
        </p:nvSpPr>
        <p:spPr>
          <a:xfrm>
            <a:off x="13898236" y="308281"/>
            <a:ext cx="3685882" cy="3498237"/>
          </a:xfrm>
          <a:custGeom>
            <a:avLst/>
            <a:gdLst/>
            <a:ahLst/>
            <a:cxnLst/>
            <a:rect l="l" t="t" r="r" b="b"/>
            <a:pathLst>
              <a:path w="3685882" h="3498237">
                <a:moveTo>
                  <a:pt x="0" y="0"/>
                </a:moveTo>
                <a:lnTo>
                  <a:pt x="3685882" y="0"/>
                </a:lnTo>
                <a:lnTo>
                  <a:pt x="3685882" y="3498238"/>
                </a:lnTo>
                <a:lnTo>
                  <a:pt x="0" y="3498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6"/>
          <p:cNvSpPr txBox="1"/>
          <p:nvPr/>
        </p:nvSpPr>
        <p:spPr>
          <a:xfrm>
            <a:off x="15452946" y="1319876"/>
            <a:ext cx="576461" cy="1295400"/>
          </a:xfrm>
          <a:prstGeom prst="rect">
            <a:avLst/>
          </a:prstGeom>
        </p:spPr>
        <p:txBody>
          <a:bodyPr lIns="0" tIns="0" rIns="0" bIns="0" rtlCol="0" anchor="t">
            <a:spAutoFit/>
          </a:bodyPr>
          <a:lstStyle/>
          <a:p>
            <a:pPr algn="ctr">
              <a:lnSpc>
                <a:spcPts val="10500"/>
              </a:lnSpc>
              <a:spcBef>
                <a:spcPct val="0"/>
              </a:spcBef>
            </a:pPr>
            <a:r>
              <a:rPr lang="en-US" sz="7500">
                <a:solidFill>
                  <a:srgbClr val="FFBF45"/>
                </a:solidFill>
                <a:latin typeface="Inter"/>
                <a:ea typeface="Inter"/>
                <a:cs typeface="Inter"/>
                <a:sym typeface="Inter"/>
              </a:rPr>
              <a:t>2</a:t>
            </a:r>
          </a:p>
        </p:txBody>
      </p:sp>
      <p:sp>
        <p:nvSpPr>
          <p:cNvPr id="17" name="TextBox 17"/>
          <p:cNvSpPr txBox="1"/>
          <p:nvPr/>
        </p:nvSpPr>
        <p:spPr>
          <a:xfrm>
            <a:off x="475845" y="8693406"/>
            <a:ext cx="16783455" cy="105727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Inter"/>
                <a:ea typeface="Inter"/>
                <a:cs typeface="Inter"/>
                <a:sym typeface="Inter"/>
              </a:rPr>
              <a:t>*At the time of a student’s placement in the disciplinary alternative education program (DAEP), information regarding Child Find will be provided to the student’s parent or guardian.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1184202"/>
            <a:ext cx="19489652" cy="11963892"/>
            <a:chOff x="0" y="0"/>
            <a:chExt cx="5133077" cy="3150984"/>
          </a:xfrm>
        </p:grpSpPr>
        <p:sp>
          <p:nvSpPr>
            <p:cNvPr id="3" name="Freeform 3"/>
            <p:cNvSpPr/>
            <p:nvPr/>
          </p:nvSpPr>
          <p:spPr>
            <a:xfrm>
              <a:off x="0" y="0"/>
              <a:ext cx="5133077" cy="3150984"/>
            </a:xfrm>
            <a:custGeom>
              <a:avLst/>
              <a:gdLst/>
              <a:ahLst/>
              <a:cxnLst/>
              <a:rect l="l" t="t" r="r" b="b"/>
              <a:pathLst>
                <a:path w="5133077" h="3150984">
                  <a:moveTo>
                    <a:pt x="0" y="0"/>
                  </a:moveTo>
                  <a:lnTo>
                    <a:pt x="5133077" y="0"/>
                  </a:lnTo>
                  <a:lnTo>
                    <a:pt x="5133077"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5133077"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475845" y="71125"/>
            <a:ext cx="13097574" cy="2162175"/>
          </a:xfrm>
          <a:prstGeom prst="rect">
            <a:avLst/>
          </a:prstGeom>
        </p:spPr>
        <p:txBody>
          <a:bodyPr lIns="0" tIns="0" rIns="0" bIns="0" rtlCol="0" anchor="t">
            <a:spAutoFit/>
          </a:bodyPr>
          <a:lstStyle/>
          <a:p>
            <a:pPr algn="l">
              <a:lnSpc>
                <a:spcPts val="8400"/>
              </a:lnSpc>
            </a:pPr>
            <a:r>
              <a:rPr lang="en-US" sz="6000" b="1">
                <a:solidFill>
                  <a:srgbClr val="000000"/>
                </a:solidFill>
                <a:latin typeface="Poppins Bold"/>
                <a:ea typeface="Poppins Bold"/>
                <a:cs typeface="Poppins Bold"/>
                <a:sym typeface="Poppins Bold"/>
              </a:rPr>
              <a:t>What are the LEAs Responsibilities?</a:t>
            </a:r>
          </a:p>
        </p:txBody>
      </p:sp>
      <p:sp>
        <p:nvSpPr>
          <p:cNvPr id="12" name="TextBox 12"/>
          <p:cNvSpPr txBox="1"/>
          <p:nvPr/>
        </p:nvSpPr>
        <p:spPr>
          <a:xfrm>
            <a:off x="3408135" y="3407031"/>
            <a:ext cx="12572904" cy="3482975"/>
          </a:xfrm>
          <a:prstGeom prst="rect">
            <a:avLst/>
          </a:prstGeom>
        </p:spPr>
        <p:txBody>
          <a:bodyPr lIns="0" tIns="0" rIns="0" bIns="0" rtlCol="0" anchor="t">
            <a:spAutoFit/>
          </a:bodyPr>
          <a:lstStyle/>
          <a:p>
            <a:pPr marL="0" lvl="0" indent="0" algn="l">
              <a:lnSpc>
                <a:spcPts val="9100"/>
              </a:lnSpc>
              <a:spcBef>
                <a:spcPct val="0"/>
              </a:spcBef>
            </a:pPr>
            <a:r>
              <a:rPr lang="en-US" sz="6500">
                <a:solidFill>
                  <a:srgbClr val="000000"/>
                </a:solidFill>
                <a:latin typeface="Poppins"/>
                <a:ea typeface="Poppins"/>
                <a:cs typeface="Poppins"/>
                <a:sym typeface="Poppins"/>
              </a:rPr>
              <a:t>Notify parents by providing the Right to Information Statement annually.</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Freeform 15"/>
          <p:cNvSpPr/>
          <p:nvPr/>
        </p:nvSpPr>
        <p:spPr>
          <a:xfrm>
            <a:off x="13898236" y="308281"/>
            <a:ext cx="3685882" cy="3498237"/>
          </a:xfrm>
          <a:custGeom>
            <a:avLst/>
            <a:gdLst/>
            <a:ahLst/>
            <a:cxnLst/>
            <a:rect l="l" t="t" r="r" b="b"/>
            <a:pathLst>
              <a:path w="3685882" h="3498237">
                <a:moveTo>
                  <a:pt x="0" y="0"/>
                </a:moveTo>
                <a:lnTo>
                  <a:pt x="3685882" y="0"/>
                </a:lnTo>
                <a:lnTo>
                  <a:pt x="3685882" y="3498238"/>
                </a:lnTo>
                <a:lnTo>
                  <a:pt x="0" y="3498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6"/>
          <p:cNvSpPr txBox="1"/>
          <p:nvPr/>
        </p:nvSpPr>
        <p:spPr>
          <a:xfrm>
            <a:off x="14801459" y="1333500"/>
            <a:ext cx="1879436" cy="1295400"/>
          </a:xfrm>
          <a:prstGeom prst="rect">
            <a:avLst/>
          </a:prstGeom>
        </p:spPr>
        <p:txBody>
          <a:bodyPr lIns="0" tIns="0" rIns="0" bIns="0" rtlCol="0" anchor="t">
            <a:spAutoFit/>
          </a:bodyPr>
          <a:lstStyle/>
          <a:p>
            <a:pPr algn="ctr">
              <a:lnSpc>
                <a:spcPts val="10500"/>
              </a:lnSpc>
              <a:spcBef>
                <a:spcPct val="0"/>
              </a:spcBef>
            </a:pPr>
            <a:r>
              <a:rPr lang="en-US" sz="7500">
                <a:solidFill>
                  <a:srgbClr val="FFBF45"/>
                </a:solidFill>
                <a:latin typeface="Inter"/>
                <a:ea typeface="Inter"/>
                <a:cs typeface="Inter"/>
                <a:sym typeface="Inter"/>
              </a:rPr>
              <a:t>3</a:t>
            </a:r>
          </a:p>
        </p:txBody>
      </p:sp>
      <p:sp>
        <p:nvSpPr>
          <p:cNvPr id="17" name="TextBox 17"/>
          <p:cNvSpPr txBox="1"/>
          <p:nvPr/>
        </p:nvSpPr>
        <p:spPr>
          <a:xfrm>
            <a:off x="1415358" y="8808555"/>
            <a:ext cx="15265537" cy="494431"/>
          </a:xfrm>
          <a:prstGeom prst="rect">
            <a:avLst/>
          </a:prstGeom>
        </p:spPr>
        <p:txBody>
          <a:bodyPr wrap="square" lIns="0" tIns="0" rIns="0" bIns="0" rtlCol="0" anchor="t">
            <a:spAutoFit/>
          </a:bodyPr>
          <a:lstStyle/>
          <a:p>
            <a:pPr algn="ctr">
              <a:lnSpc>
                <a:spcPts val="4200"/>
              </a:lnSpc>
              <a:spcBef>
                <a:spcPct val="0"/>
              </a:spcBef>
            </a:pPr>
            <a:r>
              <a:rPr lang="en-US" sz="3000" dirty="0">
                <a:solidFill>
                  <a:srgbClr val="000000"/>
                </a:solidFill>
                <a:latin typeface="Inter"/>
                <a:ea typeface="Inter"/>
                <a:cs typeface="Inter"/>
                <a:sym typeface="Inter"/>
              </a:rPr>
              <a:t>MISD Website          MISD Student Code of Conduct          MISD Student Handbook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1184202"/>
            <a:ext cx="19489652" cy="11963892"/>
            <a:chOff x="0" y="0"/>
            <a:chExt cx="5133077" cy="3150984"/>
          </a:xfrm>
        </p:grpSpPr>
        <p:sp>
          <p:nvSpPr>
            <p:cNvPr id="3" name="Freeform 3"/>
            <p:cNvSpPr/>
            <p:nvPr/>
          </p:nvSpPr>
          <p:spPr>
            <a:xfrm>
              <a:off x="0" y="0"/>
              <a:ext cx="5133077" cy="3150984"/>
            </a:xfrm>
            <a:custGeom>
              <a:avLst/>
              <a:gdLst/>
              <a:ahLst/>
              <a:cxnLst/>
              <a:rect l="l" t="t" r="r" b="b"/>
              <a:pathLst>
                <a:path w="5133077" h="3150984">
                  <a:moveTo>
                    <a:pt x="0" y="0"/>
                  </a:moveTo>
                  <a:lnTo>
                    <a:pt x="5133077" y="0"/>
                  </a:lnTo>
                  <a:lnTo>
                    <a:pt x="5133077"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5133077" cy="3208134"/>
            </a:xfrm>
            <a:prstGeom prst="rect">
              <a:avLst/>
            </a:prstGeom>
          </p:spPr>
          <p:txBody>
            <a:bodyPr lIns="50800" tIns="50800" rIns="50800" bIns="50800" rtlCol="0" anchor="ctr"/>
            <a:lstStyle/>
            <a:p>
              <a:pPr algn="ctr">
                <a:lnSpc>
                  <a:spcPts val="3560"/>
                </a:lnSpc>
              </a:pPr>
              <a:r>
                <a:rPr lang="en-US" sz="2543">
                  <a:solidFill>
                    <a:srgbClr val="FFFFFF"/>
                  </a:solidFill>
                  <a:latin typeface="Inter"/>
                  <a:ea typeface="Inter"/>
                  <a:cs typeface="Inter"/>
                  <a:sym typeface="Inter"/>
                </a:rPr>
                <a:t>MISD Website MISD Student Code of Conduct MISD Student Handbook</a:t>
              </a:r>
            </a:p>
            <a:p>
              <a:pPr algn="ctr">
                <a:lnSpc>
                  <a:spcPts val="3560"/>
                </a:lnSpc>
              </a:pPr>
              <a:endParaRPr lang="en-US" sz="2543">
                <a:solidFill>
                  <a:srgbClr val="FFFFFF"/>
                </a:solidFill>
                <a:latin typeface="Inter"/>
                <a:ea typeface="Inter"/>
                <a:cs typeface="Inter"/>
                <a:sym typeface="Inte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475845" y="71125"/>
            <a:ext cx="13097574" cy="2162175"/>
          </a:xfrm>
          <a:prstGeom prst="rect">
            <a:avLst/>
          </a:prstGeom>
        </p:spPr>
        <p:txBody>
          <a:bodyPr lIns="0" tIns="0" rIns="0" bIns="0" rtlCol="0" anchor="t">
            <a:spAutoFit/>
          </a:bodyPr>
          <a:lstStyle/>
          <a:p>
            <a:pPr algn="l">
              <a:lnSpc>
                <a:spcPts val="8400"/>
              </a:lnSpc>
            </a:pPr>
            <a:r>
              <a:rPr lang="en-US" sz="6000" b="1">
                <a:solidFill>
                  <a:srgbClr val="000000"/>
                </a:solidFill>
                <a:latin typeface="Poppins Bold"/>
                <a:ea typeface="Poppins Bold"/>
                <a:cs typeface="Poppins Bold"/>
                <a:sym typeface="Poppins Bold"/>
              </a:rPr>
              <a:t>What are the LEAs Responsibilities?</a:t>
            </a:r>
          </a:p>
        </p:txBody>
      </p:sp>
      <p:sp>
        <p:nvSpPr>
          <p:cNvPr id="12" name="TextBox 12"/>
          <p:cNvSpPr txBox="1"/>
          <p:nvPr/>
        </p:nvSpPr>
        <p:spPr>
          <a:xfrm>
            <a:off x="3408135" y="3407031"/>
            <a:ext cx="12572904" cy="2330450"/>
          </a:xfrm>
          <a:prstGeom prst="rect">
            <a:avLst/>
          </a:prstGeom>
        </p:spPr>
        <p:txBody>
          <a:bodyPr lIns="0" tIns="0" rIns="0" bIns="0" rtlCol="0" anchor="t">
            <a:spAutoFit/>
          </a:bodyPr>
          <a:lstStyle/>
          <a:p>
            <a:pPr marL="0" lvl="0" indent="0" algn="l">
              <a:lnSpc>
                <a:spcPts val="9100"/>
              </a:lnSpc>
              <a:spcBef>
                <a:spcPct val="0"/>
              </a:spcBef>
            </a:pPr>
            <a:r>
              <a:rPr lang="en-US" sz="6500">
                <a:solidFill>
                  <a:srgbClr val="000000"/>
                </a:solidFill>
                <a:latin typeface="Poppins"/>
                <a:ea typeface="Poppins"/>
                <a:cs typeface="Poppins"/>
                <a:sym typeface="Poppins"/>
              </a:rPr>
              <a:t>Conduct school-wide screenings.</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Freeform 15"/>
          <p:cNvSpPr/>
          <p:nvPr/>
        </p:nvSpPr>
        <p:spPr>
          <a:xfrm>
            <a:off x="13898236" y="308281"/>
            <a:ext cx="3685882" cy="3498237"/>
          </a:xfrm>
          <a:custGeom>
            <a:avLst/>
            <a:gdLst/>
            <a:ahLst/>
            <a:cxnLst/>
            <a:rect l="l" t="t" r="r" b="b"/>
            <a:pathLst>
              <a:path w="3685882" h="3498237">
                <a:moveTo>
                  <a:pt x="0" y="0"/>
                </a:moveTo>
                <a:lnTo>
                  <a:pt x="3685882" y="0"/>
                </a:lnTo>
                <a:lnTo>
                  <a:pt x="3685882" y="3498238"/>
                </a:lnTo>
                <a:lnTo>
                  <a:pt x="0" y="3498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6"/>
          <p:cNvSpPr txBox="1"/>
          <p:nvPr/>
        </p:nvSpPr>
        <p:spPr>
          <a:xfrm>
            <a:off x="15129405" y="1333500"/>
            <a:ext cx="1223543" cy="1295400"/>
          </a:xfrm>
          <a:prstGeom prst="rect">
            <a:avLst/>
          </a:prstGeom>
        </p:spPr>
        <p:txBody>
          <a:bodyPr lIns="0" tIns="0" rIns="0" bIns="0" rtlCol="0" anchor="t">
            <a:spAutoFit/>
          </a:bodyPr>
          <a:lstStyle/>
          <a:p>
            <a:pPr algn="ctr">
              <a:lnSpc>
                <a:spcPts val="10500"/>
              </a:lnSpc>
              <a:spcBef>
                <a:spcPct val="0"/>
              </a:spcBef>
            </a:pPr>
            <a:r>
              <a:rPr lang="en-US" sz="7500">
                <a:solidFill>
                  <a:srgbClr val="FFBF45"/>
                </a:solidFill>
                <a:latin typeface="Inter"/>
                <a:ea typeface="Inter"/>
                <a:cs typeface="Inter"/>
                <a:sym typeface="Inter"/>
              </a:rPr>
              <a:t>4</a:t>
            </a:r>
          </a:p>
        </p:txBody>
      </p:sp>
      <p:sp>
        <p:nvSpPr>
          <p:cNvPr id="17" name="TextBox 17"/>
          <p:cNvSpPr txBox="1"/>
          <p:nvPr/>
        </p:nvSpPr>
        <p:spPr>
          <a:xfrm>
            <a:off x="3709342" y="8633518"/>
            <a:ext cx="11225858" cy="494431"/>
          </a:xfrm>
          <a:prstGeom prst="rect">
            <a:avLst/>
          </a:prstGeom>
        </p:spPr>
        <p:txBody>
          <a:bodyPr wrap="square" lIns="0" tIns="0" rIns="0" bIns="0" rtlCol="0" anchor="t">
            <a:spAutoFit/>
          </a:bodyPr>
          <a:lstStyle/>
          <a:p>
            <a:pPr algn="ctr">
              <a:lnSpc>
                <a:spcPts val="4200"/>
              </a:lnSpc>
              <a:spcBef>
                <a:spcPct val="0"/>
              </a:spcBef>
            </a:pPr>
            <a:r>
              <a:rPr lang="en-US" sz="3000" dirty="0">
                <a:solidFill>
                  <a:srgbClr val="000000"/>
                </a:solidFill>
                <a:latin typeface="Inter"/>
                <a:ea typeface="Inter"/>
                <a:cs typeface="Inter"/>
                <a:sym typeface="Inter"/>
              </a:rPr>
              <a:t>MAP Testing     K &amp; 1st Dyslexia Screeners     IReady     Circle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674290"/>
            <a:ext cx="19489652" cy="11963892"/>
            <a:chOff x="0" y="0"/>
            <a:chExt cx="5133077" cy="3150984"/>
          </a:xfrm>
        </p:grpSpPr>
        <p:sp>
          <p:nvSpPr>
            <p:cNvPr id="3" name="Freeform 3"/>
            <p:cNvSpPr/>
            <p:nvPr/>
          </p:nvSpPr>
          <p:spPr>
            <a:xfrm>
              <a:off x="0" y="0"/>
              <a:ext cx="5133077" cy="3150984"/>
            </a:xfrm>
            <a:custGeom>
              <a:avLst/>
              <a:gdLst/>
              <a:ahLst/>
              <a:cxnLst/>
              <a:rect l="l" t="t" r="r" b="b"/>
              <a:pathLst>
                <a:path w="5133077" h="3150984">
                  <a:moveTo>
                    <a:pt x="0" y="0"/>
                  </a:moveTo>
                  <a:lnTo>
                    <a:pt x="5133077" y="0"/>
                  </a:lnTo>
                  <a:lnTo>
                    <a:pt x="5133077"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5133077"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475845" y="71125"/>
            <a:ext cx="13097574" cy="2162175"/>
          </a:xfrm>
          <a:prstGeom prst="rect">
            <a:avLst/>
          </a:prstGeom>
        </p:spPr>
        <p:txBody>
          <a:bodyPr lIns="0" tIns="0" rIns="0" bIns="0" rtlCol="0" anchor="t">
            <a:spAutoFit/>
          </a:bodyPr>
          <a:lstStyle/>
          <a:p>
            <a:pPr algn="l">
              <a:lnSpc>
                <a:spcPts val="8400"/>
              </a:lnSpc>
            </a:pPr>
            <a:r>
              <a:rPr lang="en-US" sz="6000" b="1">
                <a:solidFill>
                  <a:srgbClr val="000000"/>
                </a:solidFill>
                <a:latin typeface="Poppins Bold"/>
                <a:ea typeface="Poppins Bold"/>
                <a:cs typeface="Poppins Bold"/>
                <a:sym typeface="Poppins Bold"/>
              </a:rPr>
              <a:t>What are the LEAs Responsibilities?</a:t>
            </a:r>
          </a:p>
        </p:txBody>
      </p:sp>
      <p:sp>
        <p:nvSpPr>
          <p:cNvPr id="12" name="TextBox 12"/>
          <p:cNvSpPr txBox="1"/>
          <p:nvPr/>
        </p:nvSpPr>
        <p:spPr>
          <a:xfrm>
            <a:off x="3408135" y="3407031"/>
            <a:ext cx="12572904" cy="2330450"/>
          </a:xfrm>
          <a:prstGeom prst="rect">
            <a:avLst/>
          </a:prstGeom>
        </p:spPr>
        <p:txBody>
          <a:bodyPr lIns="0" tIns="0" rIns="0" bIns="0" rtlCol="0" anchor="t">
            <a:spAutoFit/>
          </a:bodyPr>
          <a:lstStyle/>
          <a:p>
            <a:pPr marL="0" lvl="0" indent="0" algn="l">
              <a:lnSpc>
                <a:spcPts val="9100"/>
              </a:lnSpc>
              <a:spcBef>
                <a:spcPct val="0"/>
              </a:spcBef>
            </a:pPr>
            <a:r>
              <a:rPr lang="en-US" sz="6500">
                <a:solidFill>
                  <a:srgbClr val="000000"/>
                </a:solidFill>
                <a:latin typeface="Poppins"/>
                <a:ea typeface="Poppins"/>
                <a:cs typeface="Poppins"/>
                <a:sym typeface="Poppins"/>
              </a:rPr>
              <a:t>Ensure appropriate and timely referrals for evaluation.</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Freeform 15"/>
          <p:cNvSpPr/>
          <p:nvPr/>
        </p:nvSpPr>
        <p:spPr>
          <a:xfrm>
            <a:off x="13898236" y="308281"/>
            <a:ext cx="3685882" cy="3498237"/>
          </a:xfrm>
          <a:custGeom>
            <a:avLst/>
            <a:gdLst/>
            <a:ahLst/>
            <a:cxnLst/>
            <a:rect l="l" t="t" r="r" b="b"/>
            <a:pathLst>
              <a:path w="3685882" h="3498237">
                <a:moveTo>
                  <a:pt x="0" y="0"/>
                </a:moveTo>
                <a:lnTo>
                  <a:pt x="3685882" y="0"/>
                </a:lnTo>
                <a:lnTo>
                  <a:pt x="3685882" y="3498238"/>
                </a:lnTo>
                <a:lnTo>
                  <a:pt x="0" y="3498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6"/>
          <p:cNvSpPr txBox="1"/>
          <p:nvPr/>
        </p:nvSpPr>
        <p:spPr>
          <a:xfrm>
            <a:off x="15155784" y="1319876"/>
            <a:ext cx="1250902" cy="1295400"/>
          </a:xfrm>
          <a:prstGeom prst="rect">
            <a:avLst/>
          </a:prstGeom>
        </p:spPr>
        <p:txBody>
          <a:bodyPr lIns="0" tIns="0" rIns="0" bIns="0" rtlCol="0" anchor="t">
            <a:spAutoFit/>
          </a:bodyPr>
          <a:lstStyle/>
          <a:p>
            <a:pPr algn="ctr">
              <a:lnSpc>
                <a:spcPts val="10500"/>
              </a:lnSpc>
              <a:spcBef>
                <a:spcPct val="0"/>
              </a:spcBef>
            </a:pPr>
            <a:r>
              <a:rPr lang="en-US" sz="7500">
                <a:solidFill>
                  <a:srgbClr val="FFBF45"/>
                </a:solidFill>
                <a:latin typeface="Inter"/>
                <a:ea typeface="Inter"/>
                <a:cs typeface="Inter"/>
                <a:sym typeface="Inter"/>
              </a:rPr>
              <a:t>5</a:t>
            </a:r>
          </a:p>
        </p:txBody>
      </p:sp>
      <p:sp>
        <p:nvSpPr>
          <p:cNvPr id="17" name="TextBox 17"/>
          <p:cNvSpPr txBox="1"/>
          <p:nvPr/>
        </p:nvSpPr>
        <p:spPr>
          <a:xfrm>
            <a:off x="1085797" y="8176549"/>
            <a:ext cx="16230600" cy="1590675"/>
          </a:xfrm>
          <a:prstGeom prst="rect">
            <a:avLst/>
          </a:prstGeom>
        </p:spPr>
        <p:txBody>
          <a:bodyPr lIns="0" tIns="0" rIns="0" bIns="0" rtlCol="0" anchor="t">
            <a:spAutoFit/>
          </a:bodyPr>
          <a:lstStyle/>
          <a:p>
            <a:pPr algn="ctr">
              <a:lnSpc>
                <a:spcPts val="4200"/>
              </a:lnSpc>
            </a:pPr>
            <a:r>
              <a:rPr lang="en-US" sz="3000">
                <a:solidFill>
                  <a:srgbClr val="000000"/>
                </a:solidFill>
                <a:latin typeface="Inter"/>
                <a:ea typeface="Inter"/>
                <a:cs typeface="Inter"/>
                <a:sym typeface="Inter"/>
              </a:rPr>
              <a:t>15 school days, from date of parent request, to initiate or refuse request</a:t>
            </a:r>
          </a:p>
          <a:p>
            <a:pPr algn="ctr">
              <a:lnSpc>
                <a:spcPts val="4200"/>
              </a:lnSpc>
            </a:pPr>
            <a:r>
              <a:rPr lang="en-US" sz="3000">
                <a:solidFill>
                  <a:srgbClr val="000000"/>
                </a:solidFill>
                <a:latin typeface="Inter"/>
                <a:ea typeface="Inter"/>
                <a:cs typeface="Inter"/>
                <a:sym typeface="Inter"/>
              </a:rPr>
              <a:t>45 school days, from date of consent, to complete a Full and Individual Initial Evaluation</a:t>
            </a:r>
          </a:p>
          <a:p>
            <a:pPr algn="ctr">
              <a:lnSpc>
                <a:spcPts val="4200"/>
              </a:lnSpc>
              <a:spcBef>
                <a:spcPct val="0"/>
              </a:spcBef>
            </a:pPr>
            <a:r>
              <a:rPr lang="en-US" sz="3000">
                <a:solidFill>
                  <a:srgbClr val="000000"/>
                </a:solidFill>
                <a:latin typeface="Inter"/>
                <a:ea typeface="Inter"/>
                <a:cs typeface="Inter"/>
                <a:sym typeface="Inter"/>
              </a:rPr>
              <a:t>30 calendar days, from date of FIIE, to present FIIE results to ARDC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902882"/>
            <a:ext cx="18288000" cy="2384118"/>
            <a:chOff x="0" y="0"/>
            <a:chExt cx="4816593" cy="627916"/>
          </a:xfrm>
        </p:grpSpPr>
        <p:sp>
          <p:nvSpPr>
            <p:cNvPr id="3" name="Freeform 3"/>
            <p:cNvSpPr/>
            <p:nvPr/>
          </p:nvSpPr>
          <p:spPr>
            <a:xfrm>
              <a:off x="0" y="0"/>
              <a:ext cx="4816592" cy="627916"/>
            </a:xfrm>
            <a:custGeom>
              <a:avLst/>
              <a:gdLst/>
              <a:ahLst/>
              <a:cxnLst/>
              <a:rect l="l" t="t" r="r" b="b"/>
              <a:pathLst>
                <a:path w="4816592" h="627916">
                  <a:moveTo>
                    <a:pt x="0" y="0"/>
                  </a:moveTo>
                  <a:lnTo>
                    <a:pt x="4816592" y="0"/>
                  </a:lnTo>
                  <a:lnTo>
                    <a:pt x="4816592" y="627916"/>
                  </a:lnTo>
                  <a:lnTo>
                    <a:pt x="0" y="627916"/>
                  </a:lnTo>
                  <a:close/>
                </a:path>
              </a:pathLst>
            </a:custGeom>
            <a:solidFill>
              <a:srgbClr val="FFD076"/>
            </a:solidFill>
          </p:spPr>
          <p:txBody>
            <a:bodyPr/>
            <a:lstStyle/>
            <a:p>
              <a:endParaRPr lang="en-US"/>
            </a:p>
          </p:txBody>
        </p:sp>
        <p:sp>
          <p:nvSpPr>
            <p:cNvPr id="4" name="TextBox 4"/>
            <p:cNvSpPr txBox="1"/>
            <p:nvPr/>
          </p:nvSpPr>
          <p:spPr>
            <a:xfrm>
              <a:off x="0" y="-57150"/>
              <a:ext cx="4816593" cy="685066"/>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2920894" y="3023408"/>
            <a:ext cx="907601" cy="907601"/>
            <a:chOff x="0" y="0"/>
            <a:chExt cx="812800" cy="812800"/>
          </a:xfrm>
        </p:grpSpPr>
        <p:sp>
          <p:nvSpPr>
            <p:cNvPr id="6" name="Freeform 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076"/>
            </a:solidFill>
          </p:spPr>
          <p:txBody>
            <a:bodyPr/>
            <a:lstStyle/>
            <a:p>
              <a:endParaRPr lang="en-US"/>
            </a:p>
          </p:txBody>
        </p:sp>
        <p:sp>
          <p:nvSpPr>
            <p:cNvPr id="7" name="TextBox 7"/>
            <p:cNvSpPr txBox="1"/>
            <p:nvPr/>
          </p:nvSpPr>
          <p:spPr>
            <a:xfrm>
              <a:off x="0" y="-95250"/>
              <a:ext cx="812800" cy="908050"/>
            </a:xfrm>
            <a:prstGeom prst="rect">
              <a:avLst/>
            </a:prstGeom>
          </p:spPr>
          <p:txBody>
            <a:bodyPr lIns="50800" tIns="50800" rIns="50800" bIns="50800" rtlCol="0" anchor="ctr"/>
            <a:lstStyle/>
            <a:p>
              <a:pPr algn="ctr">
                <a:lnSpc>
                  <a:spcPts val="4260"/>
                </a:lnSpc>
              </a:pPr>
              <a:r>
                <a:rPr lang="en-US" sz="3043" b="1">
                  <a:solidFill>
                    <a:srgbClr val="000000"/>
                  </a:solidFill>
                  <a:latin typeface="Poppins Bold"/>
                  <a:ea typeface="Poppins Bold"/>
                  <a:cs typeface="Poppins Bold"/>
                  <a:sym typeface="Poppins Bold"/>
                </a:rPr>
                <a:t>01</a:t>
              </a:r>
            </a:p>
          </p:txBody>
        </p:sp>
      </p:grpSp>
      <p:grpSp>
        <p:nvGrpSpPr>
          <p:cNvPr id="8" name="Group 8"/>
          <p:cNvGrpSpPr/>
          <p:nvPr/>
        </p:nvGrpSpPr>
        <p:grpSpPr>
          <a:xfrm>
            <a:off x="10476403" y="3023408"/>
            <a:ext cx="907601" cy="907601"/>
            <a:chOff x="0" y="0"/>
            <a:chExt cx="812800" cy="812800"/>
          </a:xfrm>
        </p:grpSpPr>
        <p:sp>
          <p:nvSpPr>
            <p:cNvPr id="9" name="Freeform 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076"/>
            </a:solidFill>
          </p:spPr>
          <p:txBody>
            <a:bodyPr/>
            <a:lstStyle/>
            <a:p>
              <a:endParaRPr lang="en-US"/>
            </a:p>
          </p:txBody>
        </p:sp>
        <p:sp>
          <p:nvSpPr>
            <p:cNvPr id="10" name="TextBox 10"/>
            <p:cNvSpPr txBox="1"/>
            <p:nvPr/>
          </p:nvSpPr>
          <p:spPr>
            <a:xfrm>
              <a:off x="0" y="-95250"/>
              <a:ext cx="812800" cy="908050"/>
            </a:xfrm>
            <a:prstGeom prst="rect">
              <a:avLst/>
            </a:prstGeom>
          </p:spPr>
          <p:txBody>
            <a:bodyPr lIns="50800" tIns="50800" rIns="50800" bIns="50800" rtlCol="0" anchor="ctr"/>
            <a:lstStyle/>
            <a:p>
              <a:pPr algn="ctr">
                <a:lnSpc>
                  <a:spcPts val="4260"/>
                </a:lnSpc>
              </a:pPr>
              <a:r>
                <a:rPr lang="en-US" sz="3043" b="1">
                  <a:solidFill>
                    <a:srgbClr val="000000"/>
                  </a:solidFill>
                  <a:latin typeface="Poppins Bold"/>
                  <a:ea typeface="Poppins Bold"/>
                  <a:cs typeface="Poppins Bold"/>
                  <a:sym typeface="Poppins Bold"/>
                </a:rPr>
                <a:t>04</a:t>
              </a:r>
            </a:p>
          </p:txBody>
        </p:sp>
      </p:grpSp>
      <p:grpSp>
        <p:nvGrpSpPr>
          <p:cNvPr id="11" name="Group 11"/>
          <p:cNvGrpSpPr/>
          <p:nvPr/>
        </p:nvGrpSpPr>
        <p:grpSpPr>
          <a:xfrm>
            <a:off x="2920894" y="4543360"/>
            <a:ext cx="907601" cy="907601"/>
            <a:chOff x="0" y="0"/>
            <a:chExt cx="812800" cy="812800"/>
          </a:xfrm>
        </p:grpSpPr>
        <p:sp>
          <p:nvSpPr>
            <p:cNvPr id="12" name="Freeform 1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076"/>
            </a:solidFill>
          </p:spPr>
          <p:txBody>
            <a:bodyPr/>
            <a:lstStyle/>
            <a:p>
              <a:endParaRPr lang="en-US"/>
            </a:p>
          </p:txBody>
        </p:sp>
        <p:sp>
          <p:nvSpPr>
            <p:cNvPr id="13" name="TextBox 13"/>
            <p:cNvSpPr txBox="1"/>
            <p:nvPr/>
          </p:nvSpPr>
          <p:spPr>
            <a:xfrm>
              <a:off x="0" y="-95250"/>
              <a:ext cx="812800" cy="908050"/>
            </a:xfrm>
            <a:prstGeom prst="rect">
              <a:avLst/>
            </a:prstGeom>
          </p:spPr>
          <p:txBody>
            <a:bodyPr lIns="50800" tIns="50800" rIns="50800" bIns="50800" rtlCol="0" anchor="ctr"/>
            <a:lstStyle/>
            <a:p>
              <a:pPr algn="ctr">
                <a:lnSpc>
                  <a:spcPts val="4260"/>
                </a:lnSpc>
              </a:pPr>
              <a:r>
                <a:rPr lang="en-US" sz="3043" b="1">
                  <a:solidFill>
                    <a:srgbClr val="000000"/>
                  </a:solidFill>
                  <a:latin typeface="Poppins Bold"/>
                  <a:ea typeface="Poppins Bold"/>
                  <a:cs typeface="Poppins Bold"/>
                  <a:sym typeface="Poppins Bold"/>
                </a:rPr>
                <a:t>02</a:t>
              </a:r>
            </a:p>
          </p:txBody>
        </p:sp>
      </p:grpSp>
      <p:grpSp>
        <p:nvGrpSpPr>
          <p:cNvPr id="14" name="Group 14"/>
          <p:cNvGrpSpPr/>
          <p:nvPr/>
        </p:nvGrpSpPr>
        <p:grpSpPr>
          <a:xfrm>
            <a:off x="10476403" y="4543360"/>
            <a:ext cx="907601" cy="907601"/>
            <a:chOff x="0" y="0"/>
            <a:chExt cx="812800" cy="812800"/>
          </a:xfrm>
        </p:grpSpPr>
        <p:sp>
          <p:nvSpPr>
            <p:cNvPr id="15" name="Freeform 1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076"/>
            </a:solidFill>
          </p:spPr>
          <p:txBody>
            <a:bodyPr/>
            <a:lstStyle/>
            <a:p>
              <a:endParaRPr lang="en-US"/>
            </a:p>
          </p:txBody>
        </p:sp>
        <p:sp>
          <p:nvSpPr>
            <p:cNvPr id="16" name="TextBox 16"/>
            <p:cNvSpPr txBox="1"/>
            <p:nvPr/>
          </p:nvSpPr>
          <p:spPr>
            <a:xfrm>
              <a:off x="0" y="-95250"/>
              <a:ext cx="812800" cy="908050"/>
            </a:xfrm>
            <a:prstGeom prst="rect">
              <a:avLst/>
            </a:prstGeom>
          </p:spPr>
          <p:txBody>
            <a:bodyPr lIns="50800" tIns="50800" rIns="50800" bIns="50800" rtlCol="0" anchor="ctr"/>
            <a:lstStyle/>
            <a:p>
              <a:pPr algn="ctr">
                <a:lnSpc>
                  <a:spcPts val="4260"/>
                </a:lnSpc>
              </a:pPr>
              <a:r>
                <a:rPr lang="en-US" sz="3043" b="1">
                  <a:solidFill>
                    <a:srgbClr val="000000"/>
                  </a:solidFill>
                  <a:latin typeface="Poppins Bold"/>
                  <a:ea typeface="Poppins Bold"/>
                  <a:cs typeface="Poppins Bold"/>
                  <a:sym typeface="Poppins Bold"/>
                </a:rPr>
                <a:t>05</a:t>
              </a:r>
            </a:p>
          </p:txBody>
        </p:sp>
      </p:grpSp>
      <p:sp>
        <p:nvSpPr>
          <p:cNvPr id="17" name="TextBox 17"/>
          <p:cNvSpPr txBox="1"/>
          <p:nvPr/>
        </p:nvSpPr>
        <p:spPr>
          <a:xfrm>
            <a:off x="1807688" y="404228"/>
            <a:ext cx="14672623" cy="1687278"/>
          </a:xfrm>
          <a:prstGeom prst="rect">
            <a:avLst/>
          </a:prstGeom>
        </p:spPr>
        <p:txBody>
          <a:bodyPr lIns="0" tIns="0" rIns="0" bIns="0" rtlCol="0" anchor="t">
            <a:spAutoFit/>
          </a:bodyPr>
          <a:lstStyle/>
          <a:p>
            <a:pPr marL="0" lvl="0" indent="0" algn="ctr">
              <a:lnSpc>
                <a:spcPts val="13050"/>
              </a:lnSpc>
              <a:spcBef>
                <a:spcPct val="0"/>
              </a:spcBef>
            </a:pPr>
            <a:r>
              <a:rPr lang="en-US" sz="9321" b="1">
                <a:solidFill>
                  <a:srgbClr val="000000"/>
                </a:solidFill>
                <a:latin typeface="Poppins Bold"/>
                <a:ea typeface="Poppins Bold"/>
                <a:cs typeface="Poppins Bold"/>
                <a:sym typeface="Poppins Bold"/>
              </a:rPr>
              <a:t>AGENDA</a:t>
            </a:r>
          </a:p>
        </p:txBody>
      </p:sp>
      <p:sp>
        <p:nvSpPr>
          <p:cNvPr id="18" name="TextBox 18"/>
          <p:cNvSpPr txBox="1"/>
          <p:nvPr/>
        </p:nvSpPr>
        <p:spPr>
          <a:xfrm>
            <a:off x="4040478" y="3112630"/>
            <a:ext cx="4884326" cy="633951"/>
          </a:xfrm>
          <a:prstGeom prst="rect">
            <a:avLst/>
          </a:prstGeom>
        </p:spPr>
        <p:txBody>
          <a:bodyPr lIns="0" tIns="0" rIns="0" bIns="0" rtlCol="0" anchor="t">
            <a:spAutoFit/>
          </a:bodyPr>
          <a:lstStyle/>
          <a:p>
            <a:pPr marL="0" lvl="0" indent="0" algn="l">
              <a:lnSpc>
                <a:spcPts val="4957"/>
              </a:lnSpc>
              <a:spcBef>
                <a:spcPct val="0"/>
              </a:spcBef>
            </a:pPr>
            <a:r>
              <a:rPr lang="en-US" sz="3541">
                <a:solidFill>
                  <a:srgbClr val="000000"/>
                </a:solidFill>
                <a:latin typeface="Poppins"/>
                <a:ea typeface="Poppins"/>
                <a:cs typeface="Poppins"/>
                <a:sym typeface="Poppins"/>
              </a:rPr>
              <a:t>What is Child Find?</a:t>
            </a:r>
          </a:p>
        </p:txBody>
      </p:sp>
      <p:sp>
        <p:nvSpPr>
          <p:cNvPr id="19" name="TextBox 19"/>
          <p:cNvSpPr txBox="1"/>
          <p:nvPr/>
        </p:nvSpPr>
        <p:spPr>
          <a:xfrm>
            <a:off x="11595986" y="3112630"/>
            <a:ext cx="4884326" cy="1262601"/>
          </a:xfrm>
          <a:prstGeom prst="rect">
            <a:avLst/>
          </a:prstGeom>
        </p:spPr>
        <p:txBody>
          <a:bodyPr lIns="0" tIns="0" rIns="0" bIns="0" rtlCol="0" anchor="t">
            <a:spAutoFit/>
          </a:bodyPr>
          <a:lstStyle/>
          <a:p>
            <a:pPr marL="0" lvl="0" indent="0" algn="l">
              <a:lnSpc>
                <a:spcPts val="4957"/>
              </a:lnSpc>
              <a:spcBef>
                <a:spcPct val="0"/>
              </a:spcBef>
            </a:pPr>
            <a:r>
              <a:rPr lang="en-US" sz="3541">
                <a:solidFill>
                  <a:srgbClr val="000000"/>
                </a:solidFill>
                <a:latin typeface="Poppins"/>
                <a:ea typeface="Poppins"/>
                <a:cs typeface="Poppins"/>
                <a:sym typeface="Poppins"/>
              </a:rPr>
              <a:t>What are the LEAs Responsibilities?</a:t>
            </a:r>
          </a:p>
        </p:txBody>
      </p:sp>
      <p:sp>
        <p:nvSpPr>
          <p:cNvPr id="20" name="TextBox 20"/>
          <p:cNvSpPr txBox="1"/>
          <p:nvPr/>
        </p:nvSpPr>
        <p:spPr>
          <a:xfrm>
            <a:off x="4040478" y="4632582"/>
            <a:ext cx="4884326" cy="633951"/>
          </a:xfrm>
          <a:prstGeom prst="rect">
            <a:avLst/>
          </a:prstGeom>
        </p:spPr>
        <p:txBody>
          <a:bodyPr lIns="0" tIns="0" rIns="0" bIns="0" rtlCol="0" anchor="t">
            <a:spAutoFit/>
          </a:bodyPr>
          <a:lstStyle/>
          <a:p>
            <a:pPr marL="0" lvl="0" indent="0" algn="l">
              <a:lnSpc>
                <a:spcPts val="4957"/>
              </a:lnSpc>
              <a:spcBef>
                <a:spcPct val="0"/>
              </a:spcBef>
            </a:pPr>
            <a:r>
              <a:rPr lang="en-US" sz="3541">
                <a:solidFill>
                  <a:srgbClr val="000000"/>
                </a:solidFill>
                <a:latin typeface="Poppins"/>
                <a:ea typeface="Poppins"/>
                <a:cs typeface="Poppins"/>
                <a:sym typeface="Poppins"/>
              </a:rPr>
              <a:t>Who is Covered?</a:t>
            </a:r>
          </a:p>
        </p:txBody>
      </p:sp>
      <p:sp>
        <p:nvSpPr>
          <p:cNvPr id="21" name="TextBox 21"/>
          <p:cNvSpPr txBox="1"/>
          <p:nvPr/>
        </p:nvSpPr>
        <p:spPr>
          <a:xfrm>
            <a:off x="11595986" y="4632582"/>
            <a:ext cx="4884326" cy="633951"/>
          </a:xfrm>
          <a:prstGeom prst="rect">
            <a:avLst/>
          </a:prstGeom>
        </p:spPr>
        <p:txBody>
          <a:bodyPr lIns="0" tIns="0" rIns="0" bIns="0" rtlCol="0" anchor="t">
            <a:spAutoFit/>
          </a:bodyPr>
          <a:lstStyle/>
          <a:p>
            <a:pPr marL="0" lvl="0" indent="0" algn="l">
              <a:lnSpc>
                <a:spcPts val="4957"/>
              </a:lnSpc>
              <a:spcBef>
                <a:spcPct val="0"/>
              </a:spcBef>
            </a:pPr>
            <a:r>
              <a:rPr lang="en-US" sz="3541">
                <a:solidFill>
                  <a:srgbClr val="000000"/>
                </a:solidFill>
                <a:latin typeface="Poppins"/>
                <a:ea typeface="Poppins"/>
                <a:cs typeface="Poppins"/>
                <a:sym typeface="Poppins"/>
              </a:rPr>
              <a:t>Reminders</a:t>
            </a:r>
          </a:p>
        </p:txBody>
      </p:sp>
      <p:grpSp>
        <p:nvGrpSpPr>
          <p:cNvPr id="22" name="Group 22"/>
          <p:cNvGrpSpPr/>
          <p:nvPr/>
        </p:nvGrpSpPr>
        <p:grpSpPr>
          <a:xfrm>
            <a:off x="2920894" y="6063312"/>
            <a:ext cx="907601" cy="907601"/>
            <a:chOff x="0" y="0"/>
            <a:chExt cx="812800" cy="812800"/>
          </a:xfrm>
        </p:grpSpPr>
        <p:sp>
          <p:nvSpPr>
            <p:cNvPr id="23"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076"/>
            </a:solidFill>
          </p:spPr>
          <p:txBody>
            <a:bodyPr/>
            <a:lstStyle/>
            <a:p>
              <a:endParaRPr lang="en-US"/>
            </a:p>
          </p:txBody>
        </p:sp>
        <p:sp>
          <p:nvSpPr>
            <p:cNvPr id="24" name="TextBox 24"/>
            <p:cNvSpPr txBox="1"/>
            <p:nvPr/>
          </p:nvSpPr>
          <p:spPr>
            <a:xfrm>
              <a:off x="0" y="-95250"/>
              <a:ext cx="812800" cy="908050"/>
            </a:xfrm>
            <a:prstGeom prst="rect">
              <a:avLst/>
            </a:prstGeom>
          </p:spPr>
          <p:txBody>
            <a:bodyPr lIns="50800" tIns="50800" rIns="50800" bIns="50800" rtlCol="0" anchor="ctr"/>
            <a:lstStyle/>
            <a:p>
              <a:pPr algn="ctr">
                <a:lnSpc>
                  <a:spcPts val="4260"/>
                </a:lnSpc>
              </a:pPr>
              <a:r>
                <a:rPr lang="en-US" sz="3043" b="1">
                  <a:solidFill>
                    <a:srgbClr val="000000"/>
                  </a:solidFill>
                  <a:latin typeface="Poppins Bold"/>
                  <a:ea typeface="Poppins Bold"/>
                  <a:cs typeface="Poppins Bold"/>
                  <a:sym typeface="Poppins Bold"/>
                </a:rPr>
                <a:t>03</a:t>
              </a:r>
            </a:p>
          </p:txBody>
        </p:sp>
      </p:grpSp>
      <p:grpSp>
        <p:nvGrpSpPr>
          <p:cNvPr id="25" name="Group 25"/>
          <p:cNvGrpSpPr/>
          <p:nvPr/>
        </p:nvGrpSpPr>
        <p:grpSpPr>
          <a:xfrm>
            <a:off x="10476403" y="6063312"/>
            <a:ext cx="907601" cy="907601"/>
            <a:chOff x="0" y="0"/>
            <a:chExt cx="812800" cy="812800"/>
          </a:xfrm>
        </p:grpSpPr>
        <p:sp>
          <p:nvSpPr>
            <p:cNvPr id="26" name="Freeform 2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076"/>
            </a:solidFill>
          </p:spPr>
          <p:txBody>
            <a:bodyPr/>
            <a:lstStyle/>
            <a:p>
              <a:endParaRPr lang="en-US"/>
            </a:p>
          </p:txBody>
        </p:sp>
        <p:sp>
          <p:nvSpPr>
            <p:cNvPr id="27" name="TextBox 27"/>
            <p:cNvSpPr txBox="1"/>
            <p:nvPr/>
          </p:nvSpPr>
          <p:spPr>
            <a:xfrm>
              <a:off x="0" y="-95250"/>
              <a:ext cx="812800" cy="908050"/>
            </a:xfrm>
            <a:prstGeom prst="rect">
              <a:avLst/>
            </a:prstGeom>
          </p:spPr>
          <p:txBody>
            <a:bodyPr lIns="50800" tIns="50800" rIns="50800" bIns="50800" rtlCol="0" anchor="ctr"/>
            <a:lstStyle/>
            <a:p>
              <a:pPr algn="ctr">
                <a:lnSpc>
                  <a:spcPts val="4260"/>
                </a:lnSpc>
              </a:pPr>
              <a:r>
                <a:rPr lang="en-US" sz="3043" b="1">
                  <a:solidFill>
                    <a:srgbClr val="000000"/>
                  </a:solidFill>
                  <a:latin typeface="Poppins Bold"/>
                  <a:ea typeface="Poppins Bold"/>
                  <a:cs typeface="Poppins Bold"/>
                  <a:sym typeface="Poppins Bold"/>
                </a:rPr>
                <a:t>06</a:t>
              </a:r>
            </a:p>
          </p:txBody>
        </p:sp>
      </p:grpSp>
      <p:sp>
        <p:nvSpPr>
          <p:cNvPr id="28" name="TextBox 28"/>
          <p:cNvSpPr txBox="1"/>
          <p:nvPr/>
        </p:nvSpPr>
        <p:spPr>
          <a:xfrm>
            <a:off x="4040478" y="6152534"/>
            <a:ext cx="4884326" cy="1262601"/>
          </a:xfrm>
          <a:prstGeom prst="rect">
            <a:avLst/>
          </a:prstGeom>
        </p:spPr>
        <p:txBody>
          <a:bodyPr lIns="0" tIns="0" rIns="0" bIns="0" rtlCol="0" anchor="t">
            <a:spAutoFit/>
          </a:bodyPr>
          <a:lstStyle/>
          <a:p>
            <a:pPr marL="0" lvl="0" indent="0" algn="l">
              <a:lnSpc>
                <a:spcPts val="4957"/>
              </a:lnSpc>
              <a:spcBef>
                <a:spcPct val="0"/>
              </a:spcBef>
            </a:pPr>
            <a:r>
              <a:rPr lang="en-US" sz="3541">
                <a:solidFill>
                  <a:srgbClr val="000000"/>
                </a:solidFill>
                <a:latin typeface="Poppins"/>
                <a:ea typeface="Poppins"/>
                <a:cs typeface="Poppins"/>
                <a:sym typeface="Poppins"/>
              </a:rPr>
              <a:t>Who Can Initiate a Referral?</a:t>
            </a:r>
          </a:p>
        </p:txBody>
      </p:sp>
      <p:sp>
        <p:nvSpPr>
          <p:cNvPr id="29" name="TextBox 29"/>
          <p:cNvSpPr txBox="1"/>
          <p:nvPr/>
        </p:nvSpPr>
        <p:spPr>
          <a:xfrm>
            <a:off x="11595986" y="6152534"/>
            <a:ext cx="4884326" cy="633951"/>
          </a:xfrm>
          <a:prstGeom prst="rect">
            <a:avLst/>
          </a:prstGeom>
        </p:spPr>
        <p:txBody>
          <a:bodyPr lIns="0" tIns="0" rIns="0" bIns="0" rtlCol="0" anchor="t">
            <a:spAutoFit/>
          </a:bodyPr>
          <a:lstStyle/>
          <a:p>
            <a:pPr marL="0" lvl="0" indent="0" algn="l">
              <a:lnSpc>
                <a:spcPts val="4957"/>
              </a:lnSpc>
              <a:spcBef>
                <a:spcPct val="0"/>
              </a:spcBef>
            </a:pPr>
            <a:r>
              <a:rPr lang="en-US" sz="3541">
                <a:solidFill>
                  <a:srgbClr val="000000"/>
                </a:solidFill>
                <a:latin typeface="Poppins"/>
                <a:ea typeface="Poppins"/>
                <a:cs typeface="Poppins"/>
                <a:sym typeface="Poppins"/>
              </a:rPr>
              <a:t>Resources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1184202"/>
            <a:ext cx="19489652" cy="11963892"/>
            <a:chOff x="0" y="0"/>
            <a:chExt cx="5133077" cy="3150984"/>
          </a:xfrm>
        </p:grpSpPr>
        <p:sp>
          <p:nvSpPr>
            <p:cNvPr id="3" name="Freeform 3"/>
            <p:cNvSpPr/>
            <p:nvPr/>
          </p:nvSpPr>
          <p:spPr>
            <a:xfrm>
              <a:off x="0" y="0"/>
              <a:ext cx="5133077" cy="3150984"/>
            </a:xfrm>
            <a:custGeom>
              <a:avLst/>
              <a:gdLst/>
              <a:ahLst/>
              <a:cxnLst/>
              <a:rect l="l" t="t" r="r" b="b"/>
              <a:pathLst>
                <a:path w="5133077" h="3150984">
                  <a:moveTo>
                    <a:pt x="0" y="0"/>
                  </a:moveTo>
                  <a:lnTo>
                    <a:pt x="5133077" y="0"/>
                  </a:lnTo>
                  <a:lnTo>
                    <a:pt x="5133077"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5133077"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475845" y="71125"/>
            <a:ext cx="13097574" cy="2162175"/>
          </a:xfrm>
          <a:prstGeom prst="rect">
            <a:avLst/>
          </a:prstGeom>
        </p:spPr>
        <p:txBody>
          <a:bodyPr lIns="0" tIns="0" rIns="0" bIns="0" rtlCol="0" anchor="t">
            <a:spAutoFit/>
          </a:bodyPr>
          <a:lstStyle/>
          <a:p>
            <a:pPr algn="l">
              <a:lnSpc>
                <a:spcPts val="8400"/>
              </a:lnSpc>
            </a:pPr>
            <a:r>
              <a:rPr lang="en-US" sz="6000" b="1">
                <a:solidFill>
                  <a:srgbClr val="000000"/>
                </a:solidFill>
                <a:latin typeface="Poppins Bold"/>
                <a:ea typeface="Poppins Bold"/>
                <a:cs typeface="Poppins Bold"/>
                <a:sym typeface="Poppins Bold"/>
              </a:rPr>
              <a:t>What are the LEAs Responsibilities?</a:t>
            </a:r>
          </a:p>
        </p:txBody>
      </p:sp>
      <p:sp>
        <p:nvSpPr>
          <p:cNvPr id="12" name="TextBox 12"/>
          <p:cNvSpPr txBox="1"/>
          <p:nvPr/>
        </p:nvSpPr>
        <p:spPr>
          <a:xfrm>
            <a:off x="3408135" y="3407031"/>
            <a:ext cx="12572904" cy="3482975"/>
          </a:xfrm>
          <a:prstGeom prst="rect">
            <a:avLst/>
          </a:prstGeom>
        </p:spPr>
        <p:txBody>
          <a:bodyPr lIns="0" tIns="0" rIns="0" bIns="0" rtlCol="0" anchor="t">
            <a:spAutoFit/>
          </a:bodyPr>
          <a:lstStyle/>
          <a:p>
            <a:pPr marL="0" lvl="0" indent="0" algn="l">
              <a:lnSpc>
                <a:spcPts val="9100"/>
              </a:lnSpc>
              <a:spcBef>
                <a:spcPct val="0"/>
              </a:spcBef>
            </a:pPr>
            <a:r>
              <a:rPr lang="en-US" sz="6500">
                <a:solidFill>
                  <a:srgbClr val="000000"/>
                </a:solidFill>
                <a:latin typeface="Poppins"/>
                <a:ea typeface="Poppins"/>
                <a:cs typeface="Poppins"/>
                <a:sym typeface="Poppins"/>
              </a:rPr>
              <a:t>Coordinate with other agencies, including Early Childhood Intervention (ECI).</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Freeform 15"/>
          <p:cNvSpPr/>
          <p:nvPr/>
        </p:nvSpPr>
        <p:spPr>
          <a:xfrm>
            <a:off x="13898236" y="308281"/>
            <a:ext cx="3685882" cy="3498237"/>
          </a:xfrm>
          <a:custGeom>
            <a:avLst/>
            <a:gdLst/>
            <a:ahLst/>
            <a:cxnLst/>
            <a:rect l="l" t="t" r="r" b="b"/>
            <a:pathLst>
              <a:path w="3685882" h="3498237">
                <a:moveTo>
                  <a:pt x="0" y="0"/>
                </a:moveTo>
                <a:lnTo>
                  <a:pt x="3685882" y="0"/>
                </a:lnTo>
                <a:lnTo>
                  <a:pt x="3685882" y="3498238"/>
                </a:lnTo>
                <a:lnTo>
                  <a:pt x="0" y="3498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953531" y="8243224"/>
            <a:ext cx="4299461" cy="1712393"/>
          </a:xfrm>
          <a:custGeom>
            <a:avLst/>
            <a:gdLst/>
            <a:ahLst/>
            <a:cxnLst/>
            <a:rect l="l" t="t" r="r" b="b"/>
            <a:pathLst>
              <a:path w="4299461" h="1712393">
                <a:moveTo>
                  <a:pt x="0" y="0"/>
                </a:moveTo>
                <a:lnTo>
                  <a:pt x="4299460" y="0"/>
                </a:lnTo>
                <a:lnTo>
                  <a:pt x="4299460" y="1712393"/>
                </a:lnTo>
                <a:lnTo>
                  <a:pt x="0" y="1712393"/>
                </a:lnTo>
                <a:lnTo>
                  <a:pt x="0" y="0"/>
                </a:lnTo>
                <a:close/>
              </a:path>
            </a:pathLst>
          </a:custGeom>
          <a:blipFill>
            <a:blip r:embed="rId4"/>
            <a:stretch>
              <a:fillRect/>
            </a:stretch>
          </a:blipFill>
        </p:spPr>
        <p:txBody>
          <a:bodyPr/>
          <a:lstStyle/>
          <a:p>
            <a:endParaRPr lang="en-US"/>
          </a:p>
        </p:txBody>
      </p:sp>
      <p:sp>
        <p:nvSpPr>
          <p:cNvPr id="17" name="Freeform 17"/>
          <p:cNvSpPr/>
          <p:nvPr/>
        </p:nvSpPr>
        <p:spPr>
          <a:xfrm>
            <a:off x="5847837" y="8342784"/>
            <a:ext cx="8407066" cy="1513272"/>
          </a:xfrm>
          <a:custGeom>
            <a:avLst/>
            <a:gdLst/>
            <a:ahLst/>
            <a:cxnLst/>
            <a:rect l="l" t="t" r="r" b="b"/>
            <a:pathLst>
              <a:path w="8407066" h="1513272">
                <a:moveTo>
                  <a:pt x="0" y="0"/>
                </a:moveTo>
                <a:lnTo>
                  <a:pt x="8407066" y="0"/>
                </a:lnTo>
                <a:lnTo>
                  <a:pt x="8407066" y="1513272"/>
                </a:lnTo>
                <a:lnTo>
                  <a:pt x="0" y="1513272"/>
                </a:lnTo>
                <a:lnTo>
                  <a:pt x="0" y="0"/>
                </a:lnTo>
                <a:close/>
              </a:path>
            </a:pathLst>
          </a:custGeom>
          <a:blipFill>
            <a:blip r:embed="rId5"/>
            <a:stretch>
              <a:fillRect/>
            </a:stretch>
          </a:blipFill>
        </p:spPr>
        <p:txBody>
          <a:bodyPr/>
          <a:lstStyle/>
          <a:p>
            <a:endParaRPr lang="en-US"/>
          </a:p>
        </p:txBody>
      </p:sp>
      <p:sp>
        <p:nvSpPr>
          <p:cNvPr id="18" name="Freeform 18"/>
          <p:cNvSpPr/>
          <p:nvPr/>
        </p:nvSpPr>
        <p:spPr>
          <a:xfrm>
            <a:off x="14849748" y="7654971"/>
            <a:ext cx="2409552" cy="2300645"/>
          </a:xfrm>
          <a:custGeom>
            <a:avLst/>
            <a:gdLst/>
            <a:ahLst/>
            <a:cxnLst/>
            <a:rect l="l" t="t" r="r" b="b"/>
            <a:pathLst>
              <a:path w="2409552" h="2300645">
                <a:moveTo>
                  <a:pt x="0" y="0"/>
                </a:moveTo>
                <a:lnTo>
                  <a:pt x="2409552" y="0"/>
                </a:lnTo>
                <a:lnTo>
                  <a:pt x="2409552" y="2300646"/>
                </a:lnTo>
                <a:lnTo>
                  <a:pt x="0" y="2300646"/>
                </a:lnTo>
                <a:lnTo>
                  <a:pt x="0" y="0"/>
                </a:lnTo>
                <a:close/>
              </a:path>
            </a:pathLst>
          </a:custGeom>
          <a:blipFill>
            <a:blip r:embed="rId6"/>
            <a:stretch>
              <a:fillRect/>
            </a:stretch>
          </a:blipFill>
        </p:spPr>
        <p:txBody>
          <a:bodyPr/>
          <a:lstStyle/>
          <a:p>
            <a:endParaRPr lang="en-US"/>
          </a:p>
        </p:txBody>
      </p:sp>
      <p:sp>
        <p:nvSpPr>
          <p:cNvPr id="19" name="TextBox 19"/>
          <p:cNvSpPr txBox="1"/>
          <p:nvPr/>
        </p:nvSpPr>
        <p:spPr>
          <a:xfrm>
            <a:off x="15018987" y="1333500"/>
            <a:ext cx="1524495" cy="1295400"/>
          </a:xfrm>
          <a:prstGeom prst="rect">
            <a:avLst/>
          </a:prstGeom>
        </p:spPr>
        <p:txBody>
          <a:bodyPr lIns="0" tIns="0" rIns="0" bIns="0" rtlCol="0" anchor="t">
            <a:spAutoFit/>
          </a:bodyPr>
          <a:lstStyle/>
          <a:p>
            <a:pPr algn="ctr">
              <a:lnSpc>
                <a:spcPts val="10500"/>
              </a:lnSpc>
              <a:spcBef>
                <a:spcPct val="0"/>
              </a:spcBef>
            </a:pPr>
            <a:r>
              <a:rPr lang="en-US" sz="7500">
                <a:solidFill>
                  <a:srgbClr val="FFBF45"/>
                </a:solidFill>
                <a:latin typeface="Inter"/>
                <a:ea typeface="Inter"/>
                <a:cs typeface="Inter"/>
                <a:sym typeface="Inter"/>
              </a:rPr>
              <a:t>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1184202"/>
            <a:ext cx="19489652" cy="11963892"/>
            <a:chOff x="0" y="0"/>
            <a:chExt cx="5133077" cy="3150984"/>
          </a:xfrm>
        </p:grpSpPr>
        <p:sp>
          <p:nvSpPr>
            <p:cNvPr id="3" name="Freeform 3"/>
            <p:cNvSpPr/>
            <p:nvPr/>
          </p:nvSpPr>
          <p:spPr>
            <a:xfrm>
              <a:off x="0" y="0"/>
              <a:ext cx="5133077" cy="3150984"/>
            </a:xfrm>
            <a:custGeom>
              <a:avLst/>
              <a:gdLst/>
              <a:ahLst/>
              <a:cxnLst/>
              <a:rect l="l" t="t" r="r" b="b"/>
              <a:pathLst>
                <a:path w="5133077" h="3150984">
                  <a:moveTo>
                    <a:pt x="0" y="0"/>
                  </a:moveTo>
                  <a:lnTo>
                    <a:pt x="5133077" y="0"/>
                  </a:lnTo>
                  <a:lnTo>
                    <a:pt x="5133077"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5133077"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284329" y="193419"/>
            <a:ext cx="13097574" cy="2162175"/>
          </a:xfrm>
          <a:prstGeom prst="rect">
            <a:avLst/>
          </a:prstGeom>
        </p:spPr>
        <p:txBody>
          <a:bodyPr lIns="0" tIns="0" rIns="0" bIns="0" rtlCol="0" anchor="t">
            <a:spAutoFit/>
          </a:bodyPr>
          <a:lstStyle/>
          <a:p>
            <a:pPr algn="l">
              <a:lnSpc>
                <a:spcPts val="8400"/>
              </a:lnSpc>
            </a:pPr>
            <a:r>
              <a:rPr lang="en-US" sz="6000" b="1">
                <a:solidFill>
                  <a:srgbClr val="000000"/>
                </a:solidFill>
                <a:latin typeface="Poppins Bold"/>
                <a:ea typeface="Poppins Bold"/>
                <a:cs typeface="Poppins Bold"/>
                <a:sym typeface="Poppins Bold"/>
              </a:rPr>
              <a:t>What are the LEAs Responsibilities?</a:t>
            </a:r>
          </a:p>
        </p:txBody>
      </p:sp>
      <p:sp>
        <p:nvSpPr>
          <p:cNvPr id="12" name="TextBox 12"/>
          <p:cNvSpPr txBox="1"/>
          <p:nvPr/>
        </p:nvSpPr>
        <p:spPr>
          <a:xfrm>
            <a:off x="3408135" y="3407031"/>
            <a:ext cx="12572904" cy="2330450"/>
          </a:xfrm>
          <a:prstGeom prst="rect">
            <a:avLst/>
          </a:prstGeom>
        </p:spPr>
        <p:txBody>
          <a:bodyPr lIns="0" tIns="0" rIns="0" bIns="0" rtlCol="0" anchor="t">
            <a:spAutoFit/>
          </a:bodyPr>
          <a:lstStyle/>
          <a:p>
            <a:pPr marL="0" lvl="0" indent="0" algn="l">
              <a:lnSpc>
                <a:spcPts val="9100"/>
              </a:lnSpc>
              <a:spcBef>
                <a:spcPct val="0"/>
              </a:spcBef>
            </a:pPr>
            <a:r>
              <a:rPr lang="en-US" sz="6500">
                <a:solidFill>
                  <a:srgbClr val="000000"/>
                </a:solidFill>
                <a:latin typeface="Poppins"/>
                <a:ea typeface="Poppins"/>
                <a:cs typeface="Poppins"/>
                <a:sym typeface="Poppins"/>
              </a:rPr>
              <a:t>Maintain and report accurate data.</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Freeform 15"/>
          <p:cNvSpPr/>
          <p:nvPr/>
        </p:nvSpPr>
        <p:spPr>
          <a:xfrm>
            <a:off x="13898236" y="308281"/>
            <a:ext cx="3685882" cy="3498237"/>
          </a:xfrm>
          <a:custGeom>
            <a:avLst/>
            <a:gdLst/>
            <a:ahLst/>
            <a:cxnLst/>
            <a:rect l="l" t="t" r="r" b="b"/>
            <a:pathLst>
              <a:path w="3685882" h="3498237">
                <a:moveTo>
                  <a:pt x="0" y="0"/>
                </a:moveTo>
                <a:lnTo>
                  <a:pt x="3685882" y="0"/>
                </a:lnTo>
                <a:lnTo>
                  <a:pt x="3685882" y="3498238"/>
                </a:lnTo>
                <a:lnTo>
                  <a:pt x="0" y="3498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6"/>
          <p:cNvSpPr txBox="1"/>
          <p:nvPr/>
        </p:nvSpPr>
        <p:spPr>
          <a:xfrm>
            <a:off x="15101065" y="1333500"/>
            <a:ext cx="1360339" cy="1295400"/>
          </a:xfrm>
          <a:prstGeom prst="rect">
            <a:avLst/>
          </a:prstGeom>
        </p:spPr>
        <p:txBody>
          <a:bodyPr lIns="0" tIns="0" rIns="0" bIns="0" rtlCol="0" anchor="t">
            <a:spAutoFit/>
          </a:bodyPr>
          <a:lstStyle/>
          <a:p>
            <a:pPr algn="ctr">
              <a:lnSpc>
                <a:spcPts val="10500"/>
              </a:lnSpc>
              <a:spcBef>
                <a:spcPct val="0"/>
              </a:spcBef>
            </a:pPr>
            <a:r>
              <a:rPr lang="en-US" sz="7500">
                <a:solidFill>
                  <a:srgbClr val="FFBF45"/>
                </a:solidFill>
                <a:latin typeface="Inter"/>
                <a:ea typeface="Inter"/>
                <a:cs typeface="Inter"/>
                <a:sym typeface="Inter"/>
              </a:rPr>
              <a:t>7</a:t>
            </a:r>
          </a:p>
        </p:txBody>
      </p:sp>
      <p:sp>
        <p:nvSpPr>
          <p:cNvPr id="17" name="TextBox 17"/>
          <p:cNvSpPr txBox="1"/>
          <p:nvPr/>
        </p:nvSpPr>
        <p:spPr>
          <a:xfrm>
            <a:off x="3672286" y="8398165"/>
            <a:ext cx="10653314" cy="1057275"/>
          </a:xfrm>
          <a:prstGeom prst="rect">
            <a:avLst/>
          </a:prstGeom>
        </p:spPr>
        <p:txBody>
          <a:bodyPr wrap="square" lIns="0" tIns="0" rIns="0" bIns="0" rtlCol="0" anchor="t">
            <a:spAutoFit/>
          </a:bodyPr>
          <a:lstStyle/>
          <a:p>
            <a:pPr algn="ctr">
              <a:lnSpc>
                <a:spcPts val="4200"/>
              </a:lnSpc>
            </a:pPr>
            <a:r>
              <a:rPr lang="en-US" sz="3000" dirty="0">
                <a:solidFill>
                  <a:srgbClr val="000000"/>
                </a:solidFill>
                <a:latin typeface="Inter"/>
                <a:ea typeface="Inter"/>
                <a:cs typeface="Inter"/>
                <a:sym typeface="Inter"/>
              </a:rPr>
              <a:t>State Performance Plan Indicator (SPPI) 11 - ages 3-21</a:t>
            </a:r>
          </a:p>
          <a:p>
            <a:pPr algn="ctr">
              <a:lnSpc>
                <a:spcPts val="4200"/>
              </a:lnSpc>
              <a:spcBef>
                <a:spcPct val="0"/>
              </a:spcBef>
            </a:pPr>
            <a:r>
              <a:rPr lang="en-US" sz="3000" dirty="0">
                <a:solidFill>
                  <a:srgbClr val="000000"/>
                </a:solidFill>
                <a:latin typeface="Inter"/>
                <a:ea typeface="Inter"/>
                <a:cs typeface="Inter"/>
                <a:sym typeface="Inter"/>
              </a:rPr>
              <a:t>State Performance Plan Indicator (SPPI) 12 - prior to age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1184202"/>
            <a:ext cx="19489652" cy="11963892"/>
            <a:chOff x="0" y="0"/>
            <a:chExt cx="5133077" cy="3150984"/>
          </a:xfrm>
        </p:grpSpPr>
        <p:sp>
          <p:nvSpPr>
            <p:cNvPr id="3" name="Freeform 3"/>
            <p:cNvSpPr/>
            <p:nvPr/>
          </p:nvSpPr>
          <p:spPr>
            <a:xfrm>
              <a:off x="0" y="0"/>
              <a:ext cx="5133077" cy="3150984"/>
            </a:xfrm>
            <a:custGeom>
              <a:avLst/>
              <a:gdLst/>
              <a:ahLst/>
              <a:cxnLst/>
              <a:rect l="l" t="t" r="r" b="b"/>
              <a:pathLst>
                <a:path w="5133077" h="3150984">
                  <a:moveTo>
                    <a:pt x="0" y="0"/>
                  </a:moveTo>
                  <a:lnTo>
                    <a:pt x="5133077" y="0"/>
                  </a:lnTo>
                  <a:lnTo>
                    <a:pt x="5133077"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5133077"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284329" y="193419"/>
            <a:ext cx="13097574" cy="2162175"/>
          </a:xfrm>
          <a:prstGeom prst="rect">
            <a:avLst/>
          </a:prstGeom>
        </p:spPr>
        <p:txBody>
          <a:bodyPr lIns="0" tIns="0" rIns="0" bIns="0" rtlCol="0" anchor="t">
            <a:spAutoFit/>
          </a:bodyPr>
          <a:lstStyle/>
          <a:p>
            <a:pPr algn="l">
              <a:lnSpc>
                <a:spcPts val="8400"/>
              </a:lnSpc>
            </a:pPr>
            <a:r>
              <a:rPr lang="en-US" sz="6000" b="1">
                <a:solidFill>
                  <a:srgbClr val="000000"/>
                </a:solidFill>
                <a:latin typeface="Poppins Bold"/>
                <a:ea typeface="Poppins Bold"/>
                <a:cs typeface="Poppins Bold"/>
                <a:sym typeface="Poppins Bold"/>
              </a:rPr>
              <a:t>What are the LEAs Responsibilities?</a:t>
            </a:r>
          </a:p>
        </p:txBody>
      </p:sp>
      <p:sp>
        <p:nvSpPr>
          <p:cNvPr id="12" name="TextBox 12"/>
          <p:cNvSpPr txBox="1"/>
          <p:nvPr/>
        </p:nvSpPr>
        <p:spPr>
          <a:xfrm>
            <a:off x="3408135" y="3407031"/>
            <a:ext cx="12572904" cy="3482975"/>
          </a:xfrm>
          <a:prstGeom prst="rect">
            <a:avLst/>
          </a:prstGeom>
        </p:spPr>
        <p:txBody>
          <a:bodyPr lIns="0" tIns="0" rIns="0" bIns="0" rtlCol="0" anchor="t">
            <a:spAutoFit/>
          </a:bodyPr>
          <a:lstStyle/>
          <a:p>
            <a:pPr marL="0" lvl="0" indent="0" algn="l">
              <a:lnSpc>
                <a:spcPts val="9100"/>
              </a:lnSpc>
              <a:spcBef>
                <a:spcPct val="0"/>
              </a:spcBef>
            </a:pPr>
            <a:r>
              <a:rPr lang="en-US" sz="6500">
                <a:solidFill>
                  <a:srgbClr val="000000"/>
                </a:solidFill>
                <a:latin typeface="Poppins"/>
                <a:ea typeface="Poppins"/>
                <a:cs typeface="Poppins"/>
                <a:sym typeface="Poppins"/>
              </a:rPr>
              <a:t>Provide training and professional development to all staff.</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Freeform 15"/>
          <p:cNvSpPr/>
          <p:nvPr/>
        </p:nvSpPr>
        <p:spPr>
          <a:xfrm>
            <a:off x="13898236" y="308281"/>
            <a:ext cx="3685882" cy="3498237"/>
          </a:xfrm>
          <a:custGeom>
            <a:avLst/>
            <a:gdLst/>
            <a:ahLst/>
            <a:cxnLst/>
            <a:rect l="l" t="t" r="r" b="b"/>
            <a:pathLst>
              <a:path w="3685882" h="3498237">
                <a:moveTo>
                  <a:pt x="0" y="0"/>
                </a:moveTo>
                <a:lnTo>
                  <a:pt x="3685882" y="0"/>
                </a:lnTo>
                <a:lnTo>
                  <a:pt x="3685882" y="3498238"/>
                </a:lnTo>
                <a:lnTo>
                  <a:pt x="0" y="3498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2941586" y="7482083"/>
            <a:ext cx="13383021" cy="2392215"/>
          </a:xfrm>
          <a:custGeom>
            <a:avLst/>
            <a:gdLst/>
            <a:ahLst/>
            <a:cxnLst/>
            <a:rect l="l" t="t" r="r" b="b"/>
            <a:pathLst>
              <a:path w="13383021" h="2392215">
                <a:moveTo>
                  <a:pt x="0" y="0"/>
                </a:moveTo>
                <a:lnTo>
                  <a:pt x="13383022" y="0"/>
                </a:lnTo>
                <a:lnTo>
                  <a:pt x="13383022" y="2392215"/>
                </a:lnTo>
                <a:lnTo>
                  <a:pt x="0" y="2392215"/>
                </a:lnTo>
                <a:lnTo>
                  <a:pt x="0" y="0"/>
                </a:lnTo>
                <a:close/>
              </a:path>
            </a:pathLst>
          </a:custGeom>
          <a:blipFill>
            <a:blip r:embed="rId4"/>
            <a:stretch>
              <a:fillRect/>
            </a:stretch>
          </a:blipFill>
        </p:spPr>
        <p:txBody>
          <a:bodyPr/>
          <a:lstStyle/>
          <a:p>
            <a:endParaRPr lang="en-US"/>
          </a:p>
        </p:txBody>
      </p:sp>
      <p:sp>
        <p:nvSpPr>
          <p:cNvPr id="17" name="TextBox 17"/>
          <p:cNvSpPr txBox="1"/>
          <p:nvPr/>
        </p:nvSpPr>
        <p:spPr>
          <a:xfrm>
            <a:off x="15237862" y="1333500"/>
            <a:ext cx="1086746" cy="1295400"/>
          </a:xfrm>
          <a:prstGeom prst="rect">
            <a:avLst/>
          </a:prstGeom>
        </p:spPr>
        <p:txBody>
          <a:bodyPr lIns="0" tIns="0" rIns="0" bIns="0" rtlCol="0" anchor="t">
            <a:spAutoFit/>
          </a:bodyPr>
          <a:lstStyle/>
          <a:p>
            <a:pPr algn="ctr">
              <a:lnSpc>
                <a:spcPts val="10500"/>
              </a:lnSpc>
              <a:spcBef>
                <a:spcPct val="0"/>
              </a:spcBef>
            </a:pPr>
            <a:r>
              <a:rPr lang="en-US" sz="7500">
                <a:solidFill>
                  <a:srgbClr val="FFBF45"/>
                </a:solidFill>
                <a:latin typeface="Inter"/>
                <a:ea typeface="Inter"/>
                <a:cs typeface="Inter"/>
                <a:sym typeface="Inter"/>
              </a:rPr>
              <a:t>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12472426" y="-1184202"/>
            <a:ext cx="7017226" cy="11963892"/>
            <a:chOff x="0" y="0"/>
            <a:chExt cx="1848158" cy="3150984"/>
          </a:xfrm>
        </p:grpSpPr>
        <p:sp>
          <p:nvSpPr>
            <p:cNvPr id="3" name="Freeform 3"/>
            <p:cNvSpPr/>
            <p:nvPr/>
          </p:nvSpPr>
          <p:spPr>
            <a:xfrm>
              <a:off x="0" y="0"/>
              <a:ext cx="1848158" cy="3150984"/>
            </a:xfrm>
            <a:custGeom>
              <a:avLst/>
              <a:gdLst/>
              <a:ahLst/>
              <a:cxnLst/>
              <a:rect l="l" t="t" r="r" b="b"/>
              <a:pathLst>
                <a:path w="1848158" h="3150984">
                  <a:moveTo>
                    <a:pt x="0" y="0"/>
                  </a:moveTo>
                  <a:lnTo>
                    <a:pt x="1848158" y="0"/>
                  </a:lnTo>
                  <a:lnTo>
                    <a:pt x="1848158"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1848158"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2879551" y="2422811"/>
            <a:ext cx="13097574" cy="1368139"/>
          </a:xfrm>
          <a:prstGeom prst="rect">
            <a:avLst/>
          </a:prstGeom>
        </p:spPr>
        <p:txBody>
          <a:bodyPr lIns="0" tIns="0" rIns="0" bIns="0" rtlCol="0" anchor="t">
            <a:spAutoFit/>
          </a:bodyPr>
          <a:lstStyle/>
          <a:p>
            <a:pPr marL="0" lvl="0" indent="0" algn="l">
              <a:lnSpc>
                <a:spcPts val="10690"/>
              </a:lnSpc>
              <a:spcBef>
                <a:spcPct val="0"/>
              </a:spcBef>
            </a:pPr>
            <a:r>
              <a:rPr lang="en-US" sz="7636" b="1">
                <a:solidFill>
                  <a:srgbClr val="000000"/>
                </a:solidFill>
                <a:latin typeface="Poppins Bold"/>
                <a:ea typeface="Poppins Bold"/>
                <a:cs typeface="Poppins Bold"/>
                <a:sym typeface="Poppins Bold"/>
              </a:rPr>
              <a:t>Reminders</a:t>
            </a:r>
          </a:p>
        </p:txBody>
      </p:sp>
      <p:sp>
        <p:nvSpPr>
          <p:cNvPr id="12" name="TextBox 12"/>
          <p:cNvSpPr txBox="1"/>
          <p:nvPr/>
        </p:nvSpPr>
        <p:spPr>
          <a:xfrm>
            <a:off x="3408135" y="3802206"/>
            <a:ext cx="12572904" cy="2252345"/>
          </a:xfrm>
          <a:prstGeom prst="rect">
            <a:avLst/>
          </a:prstGeom>
        </p:spPr>
        <p:txBody>
          <a:bodyPr lIns="0" tIns="0" rIns="0" bIns="0" rtlCol="0" anchor="t">
            <a:spAutoFit/>
          </a:bodyPr>
          <a:lstStyle/>
          <a:p>
            <a:pPr marL="0" lvl="0" indent="0" algn="l">
              <a:lnSpc>
                <a:spcPts val="4480"/>
              </a:lnSpc>
              <a:spcBef>
                <a:spcPct val="0"/>
              </a:spcBef>
            </a:pPr>
            <a:r>
              <a:rPr lang="en-US" sz="3200">
                <a:solidFill>
                  <a:srgbClr val="000000"/>
                </a:solidFill>
                <a:latin typeface="Poppins"/>
                <a:ea typeface="Poppins"/>
                <a:cs typeface="Poppins"/>
                <a:sym typeface="Poppins"/>
              </a:rPr>
              <a:t>Child Find is not a passive process.  LEAs should not wait for others to refer students for special education services.  LEAs must seek out Individuals with Disabilities Education Act (IDEA) eligible students.</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12472426" y="-1184202"/>
            <a:ext cx="7017226" cy="11963892"/>
            <a:chOff x="0" y="0"/>
            <a:chExt cx="1848158" cy="3150984"/>
          </a:xfrm>
        </p:grpSpPr>
        <p:sp>
          <p:nvSpPr>
            <p:cNvPr id="3" name="Freeform 3"/>
            <p:cNvSpPr/>
            <p:nvPr/>
          </p:nvSpPr>
          <p:spPr>
            <a:xfrm>
              <a:off x="0" y="0"/>
              <a:ext cx="1848158" cy="3150984"/>
            </a:xfrm>
            <a:custGeom>
              <a:avLst/>
              <a:gdLst/>
              <a:ahLst/>
              <a:cxnLst/>
              <a:rect l="l" t="t" r="r" b="b"/>
              <a:pathLst>
                <a:path w="1848158" h="3150984">
                  <a:moveTo>
                    <a:pt x="0" y="0"/>
                  </a:moveTo>
                  <a:lnTo>
                    <a:pt x="1848158" y="0"/>
                  </a:lnTo>
                  <a:lnTo>
                    <a:pt x="1848158"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1848158"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2879551" y="2422811"/>
            <a:ext cx="13097574" cy="1368139"/>
          </a:xfrm>
          <a:prstGeom prst="rect">
            <a:avLst/>
          </a:prstGeom>
        </p:spPr>
        <p:txBody>
          <a:bodyPr lIns="0" tIns="0" rIns="0" bIns="0" rtlCol="0" anchor="t">
            <a:spAutoFit/>
          </a:bodyPr>
          <a:lstStyle/>
          <a:p>
            <a:pPr marL="0" lvl="0" indent="0" algn="l">
              <a:lnSpc>
                <a:spcPts val="10690"/>
              </a:lnSpc>
              <a:spcBef>
                <a:spcPct val="0"/>
              </a:spcBef>
            </a:pPr>
            <a:r>
              <a:rPr lang="en-US" sz="7636" b="1">
                <a:solidFill>
                  <a:srgbClr val="000000"/>
                </a:solidFill>
                <a:latin typeface="Poppins Bold"/>
                <a:ea typeface="Poppins Bold"/>
                <a:cs typeface="Poppins Bold"/>
                <a:sym typeface="Poppins Bold"/>
              </a:rPr>
              <a:t>Reminders</a:t>
            </a:r>
          </a:p>
        </p:txBody>
      </p:sp>
      <p:sp>
        <p:nvSpPr>
          <p:cNvPr id="12" name="TextBox 12"/>
          <p:cNvSpPr txBox="1"/>
          <p:nvPr/>
        </p:nvSpPr>
        <p:spPr>
          <a:xfrm>
            <a:off x="3408135" y="3802206"/>
            <a:ext cx="12572904" cy="2252345"/>
          </a:xfrm>
          <a:prstGeom prst="rect">
            <a:avLst/>
          </a:prstGeom>
        </p:spPr>
        <p:txBody>
          <a:bodyPr lIns="0" tIns="0" rIns="0" bIns="0" rtlCol="0" anchor="t">
            <a:spAutoFit/>
          </a:bodyPr>
          <a:lstStyle/>
          <a:p>
            <a:pPr marL="0" lvl="0" indent="0" algn="l">
              <a:lnSpc>
                <a:spcPts val="4480"/>
              </a:lnSpc>
              <a:spcBef>
                <a:spcPct val="0"/>
              </a:spcBef>
            </a:pPr>
            <a:r>
              <a:rPr lang="en-US" sz="3200">
                <a:solidFill>
                  <a:srgbClr val="000000"/>
                </a:solidFill>
                <a:latin typeface="Poppins"/>
                <a:ea typeface="Poppins"/>
                <a:cs typeface="Poppins"/>
                <a:sym typeface="Poppins"/>
              </a:rPr>
              <a:t>A public awareness campaign should target a wide variety of people who may work with the student, such as parents/families, daycares, summer camps, physicians and medical clinics, and religious institutions.</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12472426" y="-1184202"/>
            <a:ext cx="7017226" cy="11963892"/>
            <a:chOff x="0" y="0"/>
            <a:chExt cx="1848158" cy="3150984"/>
          </a:xfrm>
        </p:grpSpPr>
        <p:sp>
          <p:nvSpPr>
            <p:cNvPr id="3" name="Freeform 3"/>
            <p:cNvSpPr/>
            <p:nvPr/>
          </p:nvSpPr>
          <p:spPr>
            <a:xfrm>
              <a:off x="0" y="0"/>
              <a:ext cx="1848158" cy="3150984"/>
            </a:xfrm>
            <a:custGeom>
              <a:avLst/>
              <a:gdLst/>
              <a:ahLst/>
              <a:cxnLst/>
              <a:rect l="l" t="t" r="r" b="b"/>
              <a:pathLst>
                <a:path w="1848158" h="3150984">
                  <a:moveTo>
                    <a:pt x="0" y="0"/>
                  </a:moveTo>
                  <a:lnTo>
                    <a:pt x="1848158" y="0"/>
                  </a:lnTo>
                  <a:lnTo>
                    <a:pt x="1848158"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1848158"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2879551" y="2422811"/>
            <a:ext cx="13097574" cy="1368139"/>
          </a:xfrm>
          <a:prstGeom prst="rect">
            <a:avLst/>
          </a:prstGeom>
        </p:spPr>
        <p:txBody>
          <a:bodyPr lIns="0" tIns="0" rIns="0" bIns="0" rtlCol="0" anchor="t">
            <a:spAutoFit/>
          </a:bodyPr>
          <a:lstStyle/>
          <a:p>
            <a:pPr marL="0" lvl="0" indent="0" algn="l">
              <a:lnSpc>
                <a:spcPts val="10690"/>
              </a:lnSpc>
              <a:spcBef>
                <a:spcPct val="0"/>
              </a:spcBef>
            </a:pPr>
            <a:r>
              <a:rPr lang="en-US" sz="7636" b="1">
                <a:solidFill>
                  <a:srgbClr val="000000"/>
                </a:solidFill>
                <a:latin typeface="Poppins Bold"/>
                <a:ea typeface="Poppins Bold"/>
                <a:cs typeface="Poppins Bold"/>
                <a:sym typeface="Poppins Bold"/>
              </a:rPr>
              <a:t>Reminders</a:t>
            </a:r>
          </a:p>
        </p:txBody>
      </p:sp>
      <p:sp>
        <p:nvSpPr>
          <p:cNvPr id="12" name="TextBox 12"/>
          <p:cNvSpPr txBox="1"/>
          <p:nvPr/>
        </p:nvSpPr>
        <p:spPr>
          <a:xfrm>
            <a:off x="3408135" y="3802206"/>
            <a:ext cx="12572904" cy="3376295"/>
          </a:xfrm>
          <a:prstGeom prst="rect">
            <a:avLst/>
          </a:prstGeom>
        </p:spPr>
        <p:txBody>
          <a:bodyPr lIns="0" tIns="0" rIns="0" bIns="0" rtlCol="0" anchor="t">
            <a:spAutoFit/>
          </a:bodyPr>
          <a:lstStyle/>
          <a:p>
            <a:pPr marL="0" lvl="0" indent="0" algn="l">
              <a:lnSpc>
                <a:spcPts val="4480"/>
              </a:lnSpc>
              <a:spcBef>
                <a:spcPct val="0"/>
              </a:spcBef>
            </a:pPr>
            <a:r>
              <a:rPr lang="en-US" sz="3200">
                <a:solidFill>
                  <a:srgbClr val="000000"/>
                </a:solidFill>
                <a:latin typeface="Poppins"/>
                <a:ea typeface="Poppins"/>
                <a:cs typeface="Poppins"/>
                <a:sym typeface="Poppins"/>
              </a:rPr>
              <a:t>Referrals for an initial evaluation should not be delayed or denied because pre-referral interventions have not been implemented with a student.  If there is a basis to suspect a student has a disability and needs special education related services based on this disability, the student must be referred for an evaluation.</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12472426" y="-1184202"/>
            <a:ext cx="7017226" cy="11963892"/>
            <a:chOff x="0" y="0"/>
            <a:chExt cx="1848158" cy="3150984"/>
          </a:xfrm>
        </p:grpSpPr>
        <p:sp>
          <p:nvSpPr>
            <p:cNvPr id="3" name="Freeform 3"/>
            <p:cNvSpPr/>
            <p:nvPr/>
          </p:nvSpPr>
          <p:spPr>
            <a:xfrm>
              <a:off x="0" y="0"/>
              <a:ext cx="1848158" cy="3150984"/>
            </a:xfrm>
            <a:custGeom>
              <a:avLst/>
              <a:gdLst/>
              <a:ahLst/>
              <a:cxnLst/>
              <a:rect l="l" t="t" r="r" b="b"/>
              <a:pathLst>
                <a:path w="1848158" h="3150984">
                  <a:moveTo>
                    <a:pt x="0" y="0"/>
                  </a:moveTo>
                  <a:lnTo>
                    <a:pt x="1848158" y="0"/>
                  </a:lnTo>
                  <a:lnTo>
                    <a:pt x="1848158"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1848158"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2879551" y="2422811"/>
            <a:ext cx="13097574" cy="1368139"/>
          </a:xfrm>
          <a:prstGeom prst="rect">
            <a:avLst/>
          </a:prstGeom>
        </p:spPr>
        <p:txBody>
          <a:bodyPr lIns="0" tIns="0" rIns="0" bIns="0" rtlCol="0" anchor="t">
            <a:spAutoFit/>
          </a:bodyPr>
          <a:lstStyle/>
          <a:p>
            <a:pPr marL="0" lvl="0" indent="0" algn="l">
              <a:lnSpc>
                <a:spcPts val="10690"/>
              </a:lnSpc>
              <a:spcBef>
                <a:spcPct val="0"/>
              </a:spcBef>
            </a:pPr>
            <a:r>
              <a:rPr lang="en-US" sz="7636" b="1">
                <a:solidFill>
                  <a:srgbClr val="000000"/>
                </a:solidFill>
                <a:latin typeface="Poppins Bold"/>
                <a:ea typeface="Poppins Bold"/>
                <a:cs typeface="Poppins Bold"/>
                <a:sym typeface="Poppins Bold"/>
              </a:rPr>
              <a:t>Reminders</a:t>
            </a:r>
          </a:p>
        </p:txBody>
      </p:sp>
      <p:sp>
        <p:nvSpPr>
          <p:cNvPr id="12" name="TextBox 12"/>
          <p:cNvSpPr txBox="1"/>
          <p:nvPr/>
        </p:nvSpPr>
        <p:spPr>
          <a:xfrm>
            <a:off x="3408135" y="3802206"/>
            <a:ext cx="12572904" cy="2252345"/>
          </a:xfrm>
          <a:prstGeom prst="rect">
            <a:avLst/>
          </a:prstGeom>
        </p:spPr>
        <p:txBody>
          <a:bodyPr lIns="0" tIns="0" rIns="0" bIns="0" rtlCol="0" anchor="t">
            <a:spAutoFit/>
          </a:bodyPr>
          <a:lstStyle/>
          <a:p>
            <a:pPr marL="0" lvl="0" indent="0" algn="l">
              <a:lnSpc>
                <a:spcPts val="4480"/>
              </a:lnSpc>
              <a:spcBef>
                <a:spcPct val="0"/>
              </a:spcBef>
            </a:pPr>
            <a:r>
              <a:rPr lang="en-US" sz="3200">
                <a:solidFill>
                  <a:srgbClr val="000000"/>
                </a:solidFill>
                <a:latin typeface="Poppins"/>
                <a:ea typeface="Poppins"/>
                <a:cs typeface="Poppins"/>
                <a:sym typeface="Poppins"/>
              </a:rPr>
              <a:t>Parents must be notified annually of the options and requirements for assisting students who may need special education services.  The notice includes the rights of a child and the general process available to initiate a referral.</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868955"/>
            <a:ext cx="6087133" cy="8469217"/>
            <a:chOff x="0" y="0"/>
            <a:chExt cx="1603195" cy="2230576"/>
          </a:xfrm>
        </p:grpSpPr>
        <p:sp>
          <p:nvSpPr>
            <p:cNvPr id="3" name="Freeform 3"/>
            <p:cNvSpPr/>
            <p:nvPr/>
          </p:nvSpPr>
          <p:spPr>
            <a:xfrm>
              <a:off x="0" y="0"/>
              <a:ext cx="1603195" cy="2230576"/>
            </a:xfrm>
            <a:custGeom>
              <a:avLst/>
              <a:gdLst/>
              <a:ahLst/>
              <a:cxnLst/>
              <a:rect l="l" t="t" r="r" b="b"/>
              <a:pathLst>
                <a:path w="1603195" h="2230576">
                  <a:moveTo>
                    <a:pt x="0" y="0"/>
                  </a:moveTo>
                  <a:lnTo>
                    <a:pt x="1603195" y="0"/>
                  </a:lnTo>
                  <a:lnTo>
                    <a:pt x="1603195" y="2230576"/>
                  </a:lnTo>
                  <a:lnTo>
                    <a:pt x="0" y="2230576"/>
                  </a:lnTo>
                  <a:close/>
                </a:path>
              </a:pathLst>
            </a:custGeom>
            <a:solidFill>
              <a:srgbClr val="FFD076"/>
            </a:solidFill>
          </p:spPr>
          <p:txBody>
            <a:bodyPr/>
            <a:lstStyle/>
            <a:p>
              <a:endParaRPr lang="en-US"/>
            </a:p>
          </p:txBody>
        </p:sp>
        <p:sp>
          <p:nvSpPr>
            <p:cNvPr id="4" name="TextBox 4"/>
            <p:cNvSpPr txBox="1"/>
            <p:nvPr/>
          </p:nvSpPr>
          <p:spPr>
            <a:xfrm>
              <a:off x="0" y="-57150"/>
              <a:ext cx="1603195" cy="2287726"/>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7543311" y="948828"/>
            <a:ext cx="744689" cy="8389345"/>
            <a:chOff x="0" y="0"/>
            <a:chExt cx="196132" cy="2209539"/>
          </a:xfrm>
        </p:grpSpPr>
        <p:sp>
          <p:nvSpPr>
            <p:cNvPr id="6" name="Freeform 6"/>
            <p:cNvSpPr/>
            <p:nvPr/>
          </p:nvSpPr>
          <p:spPr>
            <a:xfrm>
              <a:off x="0" y="0"/>
              <a:ext cx="196132" cy="2209539"/>
            </a:xfrm>
            <a:custGeom>
              <a:avLst/>
              <a:gdLst/>
              <a:ahLst/>
              <a:cxnLst/>
              <a:rect l="l" t="t" r="r" b="b"/>
              <a:pathLst>
                <a:path w="196132" h="2209539">
                  <a:moveTo>
                    <a:pt x="0" y="0"/>
                  </a:moveTo>
                  <a:lnTo>
                    <a:pt x="196132" y="0"/>
                  </a:lnTo>
                  <a:lnTo>
                    <a:pt x="196132" y="2209539"/>
                  </a:lnTo>
                  <a:lnTo>
                    <a:pt x="0" y="2209539"/>
                  </a:lnTo>
                  <a:close/>
                </a:path>
              </a:pathLst>
            </a:custGeom>
            <a:solidFill>
              <a:srgbClr val="FFD076"/>
            </a:solidFill>
          </p:spPr>
          <p:txBody>
            <a:bodyPr/>
            <a:lstStyle/>
            <a:p>
              <a:endParaRPr lang="en-US"/>
            </a:p>
          </p:txBody>
        </p:sp>
        <p:sp>
          <p:nvSpPr>
            <p:cNvPr id="7" name="TextBox 7"/>
            <p:cNvSpPr txBox="1"/>
            <p:nvPr/>
          </p:nvSpPr>
          <p:spPr>
            <a:xfrm>
              <a:off x="0" y="-57150"/>
              <a:ext cx="196132" cy="2266689"/>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7828352" y="868955"/>
            <a:ext cx="9002441" cy="2382380"/>
            <a:chOff x="0" y="0"/>
            <a:chExt cx="2371013" cy="627458"/>
          </a:xfrm>
        </p:grpSpPr>
        <p:sp>
          <p:nvSpPr>
            <p:cNvPr id="9" name="Freeform 9"/>
            <p:cNvSpPr/>
            <p:nvPr/>
          </p:nvSpPr>
          <p:spPr>
            <a:xfrm>
              <a:off x="0" y="0"/>
              <a:ext cx="2371013" cy="627458"/>
            </a:xfrm>
            <a:custGeom>
              <a:avLst/>
              <a:gdLst/>
              <a:ahLst/>
              <a:cxnLst/>
              <a:rect l="l" t="t" r="r" b="b"/>
              <a:pathLst>
                <a:path w="2371013" h="627458">
                  <a:moveTo>
                    <a:pt x="0" y="0"/>
                  </a:moveTo>
                  <a:lnTo>
                    <a:pt x="2371013" y="0"/>
                  </a:lnTo>
                  <a:lnTo>
                    <a:pt x="2371013" y="627458"/>
                  </a:lnTo>
                  <a:lnTo>
                    <a:pt x="0" y="627458"/>
                  </a:lnTo>
                  <a:close/>
                </a:path>
              </a:pathLst>
            </a:custGeom>
            <a:solidFill>
              <a:srgbClr val="F1F1F1"/>
            </a:solidFill>
          </p:spPr>
          <p:txBody>
            <a:bodyPr/>
            <a:lstStyle/>
            <a:p>
              <a:endParaRPr lang="en-US"/>
            </a:p>
          </p:txBody>
        </p:sp>
        <p:sp>
          <p:nvSpPr>
            <p:cNvPr id="10" name="TextBox 10"/>
            <p:cNvSpPr txBox="1"/>
            <p:nvPr/>
          </p:nvSpPr>
          <p:spPr>
            <a:xfrm>
              <a:off x="0" y="-57150"/>
              <a:ext cx="2371013" cy="684608"/>
            </a:xfrm>
            <a:prstGeom prst="rect">
              <a:avLst/>
            </a:prstGeom>
          </p:spPr>
          <p:txBody>
            <a:bodyPr lIns="50800" tIns="50800" rIns="50800" bIns="50800" rtlCol="0" anchor="ctr"/>
            <a:lstStyle/>
            <a:p>
              <a:pPr algn="ctr">
                <a:lnSpc>
                  <a:spcPts val="3560"/>
                </a:lnSpc>
              </a:pPr>
              <a:endParaRPr/>
            </a:p>
          </p:txBody>
        </p:sp>
      </p:grpSp>
      <p:grpSp>
        <p:nvGrpSpPr>
          <p:cNvPr id="11" name="Group 11"/>
          <p:cNvGrpSpPr/>
          <p:nvPr/>
        </p:nvGrpSpPr>
        <p:grpSpPr>
          <a:xfrm>
            <a:off x="7828352" y="3419741"/>
            <a:ext cx="9002441" cy="2872052"/>
            <a:chOff x="0" y="0"/>
            <a:chExt cx="2371013" cy="756425"/>
          </a:xfrm>
        </p:grpSpPr>
        <p:sp>
          <p:nvSpPr>
            <p:cNvPr id="12" name="Freeform 12"/>
            <p:cNvSpPr/>
            <p:nvPr/>
          </p:nvSpPr>
          <p:spPr>
            <a:xfrm>
              <a:off x="0" y="0"/>
              <a:ext cx="2371013" cy="756425"/>
            </a:xfrm>
            <a:custGeom>
              <a:avLst/>
              <a:gdLst/>
              <a:ahLst/>
              <a:cxnLst/>
              <a:rect l="l" t="t" r="r" b="b"/>
              <a:pathLst>
                <a:path w="2371013" h="756425">
                  <a:moveTo>
                    <a:pt x="0" y="0"/>
                  </a:moveTo>
                  <a:lnTo>
                    <a:pt x="2371013" y="0"/>
                  </a:lnTo>
                  <a:lnTo>
                    <a:pt x="2371013" y="756425"/>
                  </a:lnTo>
                  <a:lnTo>
                    <a:pt x="0" y="756425"/>
                  </a:lnTo>
                  <a:close/>
                </a:path>
              </a:pathLst>
            </a:custGeom>
            <a:solidFill>
              <a:srgbClr val="F1F1F1"/>
            </a:solidFill>
          </p:spPr>
          <p:txBody>
            <a:bodyPr/>
            <a:lstStyle/>
            <a:p>
              <a:endParaRPr lang="en-US"/>
            </a:p>
          </p:txBody>
        </p:sp>
        <p:sp>
          <p:nvSpPr>
            <p:cNvPr id="13" name="TextBox 13"/>
            <p:cNvSpPr txBox="1"/>
            <p:nvPr/>
          </p:nvSpPr>
          <p:spPr>
            <a:xfrm>
              <a:off x="0" y="-57150"/>
              <a:ext cx="2371013" cy="813575"/>
            </a:xfrm>
            <a:prstGeom prst="rect">
              <a:avLst/>
            </a:prstGeom>
          </p:spPr>
          <p:txBody>
            <a:bodyPr lIns="50800" tIns="50800" rIns="50800" bIns="50800" rtlCol="0" anchor="ctr"/>
            <a:lstStyle/>
            <a:p>
              <a:pPr algn="ctr">
                <a:lnSpc>
                  <a:spcPts val="3560"/>
                </a:lnSpc>
              </a:pPr>
              <a:endParaRPr/>
            </a:p>
          </p:txBody>
        </p:sp>
      </p:grpSp>
      <p:sp>
        <p:nvSpPr>
          <p:cNvPr id="14" name="TextBox 14"/>
          <p:cNvSpPr txBox="1"/>
          <p:nvPr/>
        </p:nvSpPr>
        <p:spPr>
          <a:xfrm>
            <a:off x="1567448" y="1244214"/>
            <a:ext cx="5548385" cy="1127830"/>
          </a:xfrm>
          <a:prstGeom prst="rect">
            <a:avLst/>
          </a:prstGeom>
        </p:spPr>
        <p:txBody>
          <a:bodyPr lIns="0" tIns="0" rIns="0" bIns="0" rtlCol="0" anchor="t">
            <a:spAutoFit/>
          </a:bodyPr>
          <a:lstStyle/>
          <a:p>
            <a:pPr marL="0" lvl="0" indent="0" algn="l">
              <a:lnSpc>
                <a:spcPts val="8711"/>
              </a:lnSpc>
              <a:spcBef>
                <a:spcPct val="0"/>
              </a:spcBef>
            </a:pPr>
            <a:r>
              <a:rPr lang="en-US" sz="6222" b="1">
                <a:solidFill>
                  <a:srgbClr val="563C08"/>
                </a:solidFill>
                <a:latin typeface="Poppins Bold"/>
                <a:ea typeface="Poppins Bold"/>
                <a:cs typeface="Poppins Bold"/>
                <a:sym typeface="Poppins Bold"/>
              </a:rPr>
              <a:t>Conclusion</a:t>
            </a:r>
          </a:p>
        </p:txBody>
      </p:sp>
      <p:sp>
        <p:nvSpPr>
          <p:cNvPr id="15" name="TextBox 15"/>
          <p:cNvSpPr txBox="1"/>
          <p:nvPr/>
        </p:nvSpPr>
        <p:spPr>
          <a:xfrm>
            <a:off x="1567448" y="2810705"/>
            <a:ext cx="5010798" cy="3481705"/>
          </a:xfrm>
          <a:prstGeom prst="rect">
            <a:avLst/>
          </a:prstGeom>
        </p:spPr>
        <p:txBody>
          <a:bodyPr lIns="0" tIns="0" rIns="0" bIns="0" rtlCol="0" anchor="t">
            <a:spAutoFit/>
          </a:bodyPr>
          <a:lstStyle/>
          <a:p>
            <a:pPr marL="0" lvl="0" indent="0" algn="l">
              <a:lnSpc>
                <a:spcPts val="3919"/>
              </a:lnSpc>
              <a:spcBef>
                <a:spcPct val="0"/>
              </a:spcBef>
            </a:pPr>
            <a:r>
              <a:rPr lang="en-US" sz="2799">
                <a:solidFill>
                  <a:srgbClr val="191919"/>
                </a:solidFill>
                <a:latin typeface="Poppins"/>
                <a:ea typeface="Poppins"/>
                <a:cs typeface="Poppins"/>
                <a:sym typeface="Poppins"/>
              </a:rPr>
              <a:t>Child Find is a legal requirement that Local Education Agencies (LEAs) find all children who have disabilities and who may be entitled to special education services.</a:t>
            </a:r>
          </a:p>
        </p:txBody>
      </p:sp>
      <p:sp>
        <p:nvSpPr>
          <p:cNvPr id="16" name="TextBox 16"/>
          <p:cNvSpPr txBox="1"/>
          <p:nvPr/>
        </p:nvSpPr>
        <p:spPr>
          <a:xfrm>
            <a:off x="8151578" y="1728468"/>
            <a:ext cx="8294024" cy="844020"/>
          </a:xfrm>
          <a:prstGeom prst="rect">
            <a:avLst/>
          </a:prstGeom>
        </p:spPr>
        <p:txBody>
          <a:bodyPr lIns="0" tIns="0" rIns="0" bIns="0" rtlCol="0" anchor="t">
            <a:spAutoFit/>
          </a:bodyPr>
          <a:lstStyle/>
          <a:p>
            <a:pPr marL="0" lvl="0" indent="0" algn="l">
              <a:lnSpc>
                <a:spcPts val="3354"/>
              </a:lnSpc>
              <a:spcBef>
                <a:spcPct val="0"/>
              </a:spcBef>
            </a:pPr>
            <a:r>
              <a:rPr lang="en-US" sz="2395">
                <a:solidFill>
                  <a:srgbClr val="000000"/>
                </a:solidFill>
                <a:latin typeface="Poppins"/>
                <a:ea typeface="Poppins"/>
                <a:cs typeface="Poppins"/>
                <a:sym typeface="Poppins"/>
              </a:rPr>
              <a:t>Child Find covers every child from birth through age 21.  Eligibility = qualifying disability and need for services</a:t>
            </a:r>
          </a:p>
        </p:txBody>
      </p:sp>
      <p:sp>
        <p:nvSpPr>
          <p:cNvPr id="17" name="TextBox 17"/>
          <p:cNvSpPr txBox="1"/>
          <p:nvPr/>
        </p:nvSpPr>
        <p:spPr>
          <a:xfrm>
            <a:off x="8151578" y="4279254"/>
            <a:ext cx="8294024" cy="1682220"/>
          </a:xfrm>
          <a:prstGeom prst="rect">
            <a:avLst/>
          </a:prstGeom>
        </p:spPr>
        <p:txBody>
          <a:bodyPr lIns="0" tIns="0" rIns="0" bIns="0" rtlCol="0" anchor="t">
            <a:spAutoFit/>
          </a:bodyPr>
          <a:lstStyle/>
          <a:p>
            <a:pPr algn="l">
              <a:lnSpc>
                <a:spcPts val="3354"/>
              </a:lnSpc>
            </a:pPr>
            <a:r>
              <a:rPr lang="en-US" sz="2395">
                <a:solidFill>
                  <a:srgbClr val="000000"/>
                </a:solidFill>
                <a:latin typeface="Poppins"/>
                <a:ea typeface="Poppins"/>
                <a:cs typeface="Poppins"/>
                <a:sym typeface="Poppins"/>
              </a:rPr>
              <a:t>-School Personnel</a:t>
            </a:r>
          </a:p>
          <a:p>
            <a:pPr algn="l">
              <a:lnSpc>
                <a:spcPts val="3354"/>
              </a:lnSpc>
            </a:pPr>
            <a:r>
              <a:rPr lang="en-US" sz="2395">
                <a:solidFill>
                  <a:srgbClr val="000000"/>
                </a:solidFill>
                <a:latin typeface="Poppins"/>
                <a:ea typeface="Poppins"/>
                <a:cs typeface="Poppins"/>
                <a:sym typeface="Poppins"/>
              </a:rPr>
              <a:t>-Student’s Parent or Legal Guardian</a:t>
            </a:r>
          </a:p>
          <a:p>
            <a:pPr marL="0" lvl="0" indent="0" algn="l">
              <a:lnSpc>
                <a:spcPts val="3354"/>
              </a:lnSpc>
              <a:spcBef>
                <a:spcPct val="0"/>
              </a:spcBef>
            </a:pPr>
            <a:r>
              <a:rPr lang="en-US" sz="2395">
                <a:solidFill>
                  <a:srgbClr val="000000"/>
                </a:solidFill>
                <a:latin typeface="Poppins"/>
                <a:ea typeface="Poppins"/>
                <a:cs typeface="Poppins"/>
                <a:sym typeface="Poppins"/>
              </a:rPr>
              <a:t>-Another Person Involved in the Education or Care of the Student</a:t>
            </a:r>
          </a:p>
        </p:txBody>
      </p:sp>
      <p:sp>
        <p:nvSpPr>
          <p:cNvPr id="18" name="TextBox 18"/>
          <p:cNvSpPr txBox="1"/>
          <p:nvPr/>
        </p:nvSpPr>
        <p:spPr>
          <a:xfrm>
            <a:off x="8151578" y="1052700"/>
            <a:ext cx="5149061" cy="523981"/>
          </a:xfrm>
          <a:prstGeom prst="rect">
            <a:avLst/>
          </a:prstGeom>
        </p:spPr>
        <p:txBody>
          <a:bodyPr lIns="0" tIns="0" rIns="0" bIns="0" rtlCol="0" anchor="t">
            <a:spAutoFit/>
          </a:bodyPr>
          <a:lstStyle/>
          <a:p>
            <a:pPr marL="0" lvl="0" indent="0" algn="l">
              <a:lnSpc>
                <a:spcPts val="4194"/>
              </a:lnSpc>
              <a:spcBef>
                <a:spcPct val="0"/>
              </a:spcBef>
            </a:pPr>
            <a:r>
              <a:rPr lang="en-US" sz="2995" b="1">
                <a:solidFill>
                  <a:srgbClr val="000000"/>
                </a:solidFill>
                <a:latin typeface="Poppins Bold"/>
                <a:ea typeface="Poppins Bold"/>
                <a:cs typeface="Poppins Bold"/>
                <a:sym typeface="Poppins Bold"/>
              </a:rPr>
              <a:t>Who is Covered?</a:t>
            </a:r>
          </a:p>
        </p:txBody>
      </p:sp>
      <p:sp>
        <p:nvSpPr>
          <p:cNvPr id="19" name="TextBox 19"/>
          <p:cNvSpPr txBox="1"/>
          <p:nvPr/>
        </p:nvSpPr>
        <p:spPr>
          <a:xfrm>
            <a:off x="8151578" y="3603486"/>
            <a:ext cx="5711632" cy="523981"/>
          </a:xfrm>
          <a:prstGeom prst="rect">
            <a:avLst/>
          </a:prstGeom>
        </p:spPr>
        <p:txBody>
          <a:bodyPr lIns="0" tIns="0" rIns="0" bIns="0" rtlCol="0" anchor="t">
            <a:spAutoFit/>
          </a:bodyPr>
          <a:lstStyle/>
          <a:p>
            <a:pPr marL="0" lvl="0" indent="0" algn="l">
              <a:lnSpc>
                <a:spcPts val="4194"/>
              </a:lnSpc>
              <a:spcBef>
                <a:spcPct val="0"/>
              </a:spcBef>
            </a:pPr>
            <a:r>
              <a:rPr lang="en-US" sz="2995" b="1">
                <a:solidFill>
                  <a:srgbClr val="000000"/>
                </a:solidFill>
                <a:latin typeface="Poppins Bold"/>
                <a:ea typeface="Poppins Bold"/>
                <a:cs typeface="Poppins Bold"/>
                <a:sym typeface="Poppins Bold"/>
              </a:rPr>
              <a:t>Who Can Initiate a Referral?</a:t>
            </a:r>
          </a:p>
        </p:txBody>
      </p:sp>
      <p:grpSp>
        <p:nvGrpSpPr>
          <p:cNvPr id="20" name="Group 20"/>
          <p:cNvGrpSpPr/>
          <p:nvPr/>
        </p:nvGrpSpPr>
        <p:grpSpPr>
          <a:xfrm>
            <a:off x="7828352" y="6531319"/>
            <a:ext cx="9002441" cy="2806854"/>
            <a:chOff x="0" y="0"/>
            <a:chExt cx="2371013" cy="739254"/>
          </a:xfrm>
        </p:grpSpPr>
        <p:sp>
          <p:nvSpPr>
            <p:cNvPr id="21" name="Freeform 21"/>
            <p:cNvSpPr/>
            <p:nvPr/>
          </p:nvSpPr>
          <p:spPr>
            <a:xfrm>
              <a:off x="0" y="0"/>
              <a:ext cx="2371013" cy="739254"/>
            </a:xfrm>
            <a:custGeom>
              <a:avLst/>
              <a:gdLst/>
              <a:ahLst/>
              <a:cxnLst/>
              <a:rect l="l" t="t" r="r" b="b"/>
              <a:pathLst>
                <a:path w="2371013" h="739254">
                  <a:moveTo>
                    <a:pt x="0" y="0"/>
                  </a:moveTo>
                  <a:lnTo>
                    <a:pt x="2371013" y="0"/>
                  </a:lnTo>
                  <a:lnTo>
                    <a:pt x="2371013" y="739254"/>
                  </a:lnTo>
                  <a:lnTo>
                    <a:pt x="0" y="739254"/>
                  </a:lnTo>
                  <a:close/>
                </a:path>
              </a:pathLst>
            </a:custGeom>
            <a:solidFill>
              <a:srgbClr val="F1F1F1"/>
            </a:solidFill>
          </p:spPr>
          <p:txBody>
            <a:bodyPr/>
            <a:lstStyle/>
            <a:p>
              <a:endParaRPr lang="en-US"/>
            </a:p>
          </p:txBody>
        </p:sp>
        <p:sp>
          <p:nvSpPr>
            <p:cNvPr id="22" name="TextBox 22"/>
            <p:cNvSpPr txBox="1"/>
            <p:nvPr/>
          </p:nvSpPr>
          <p:spPr>
            <a:xfrm>
              <a:off x="0" y="-57150"/>
              <a:ext cx="2371013" cy="796404"/>
            </a:xfrm>
            <a:prstGeom prst="rect">
              <a:avLst/>
            </a:prstGeom>
          </p:spPr>
          <p:txBody>
            <a:bodyPr lIns="50800" tIns="50800" rIns="50800" bIns="50800" rtlCol="0" anchor="ctr"/>
            <a:lstStyle/>
            <a:p>
              <a:pPr algn="ctr">
                <a:lnSpc>
                  <a:spcPts val="3560"/>
                </a:lnSpc>
              </a:pPr>
              <a:endParaRPr/>
            </a:p>
          </p:txBody>
        </p:sp>
      </p:grpSp>
      <p:sp>
        <p:nvSpPr>
          <p:cNvPr id="23" name="TextBox 23"/>
          <p:cNvSpPr txBox="1"/>
          <p:nvPr/>
        </p:nvSpPr>
        <p:spPr>
          <a:xfrm>
            <a:off x="8151578" y="7390832"/>
            <a:ext cx="8294024" cy="1682220"/>
          </a:xfrm>
          <a:prstGeom prst="rect">
            <a:avLst/>
          </a:prstGeom>
        </p:spPr>
        <p:txBody>
          <a:bodyPr lIns="0" tIns="0" rIns="0" bIns="0" rtlCol="0" anchor="t">
            <a:spAutoFit/>
          </a:bodyPr>
          <a:lstStyle/>
          <a:p>
            <a:pPr marL="0" lvl="0" indent="0" algn="l">
              <a:lnSpc>
                <a:spcPts val="3354"/>
              </a:lnSpc>
              <a:spcBef>
                <a:spcPct val="0"/>
              </a:spcBef>
            </a:pPr>
            <a:r>
              <a:rPr lang="en-US" sz="2395">
                <a:solidFill>
                  <a:srgbClr val="000000"/>
                </a:solidFill>
                <a:latin typeface="Poppins"/>
                <a:ea typeface="Poppins"/>
                <a:cs typeface="Poppins"/>
                <a:sym typeface="Poppins"/>
              </a:rPr>
              <a:t>Policies/procedures, public awareness, notification of parents, school-wide screening, appropriate and timely referrals, coordination with other agencies, data collection, training</a:t>
            </a:r>
          </a:p>
        </p:txBody>
      </p:sp>
      <p:sp>
        <p:nvSpPr>
          <p:cNvPr id="24" name="TextBox 24"/>
          <p:cNvSpPr txBox="1"/>
          <p:nvPr/>
        </p:nvSpPr>
        <p:spPr>
          <a:xfrm>
            <a:off x="8151578" y="6715064"/>
            <a:ext cx="7051085" cy="523981"/>
          </a:xfrm>
          <a:prstGeom prst="rect">
            <a:avLst/>
          </a:prstGeom>
        </p:spPr>
        <p:txBody>
          <a:bodyPr lIns="0" tIns="0" rIns="0" bIns="0" rtlCol="0" anchor="t">
            <a:spAutoFit/>
          </a:bodyPr>
          <a:lstStyle/>
          <a:p>
            <a:pPr marL="0" lvl="0" indent="0" algn="l">
              <a:lnSpc>
                <a:spcPts val="4194"/>
              </a:lnSpc>
              <a:spcBef>
                <a:spcPct val="0"/>
              </a:spcBef>
            </a:pPr>
            <a:r>
              <a:rPr lang="en-US" sz="2995" b="1">
                <a:solidFill>
                  <a:srgbClr val="000000"/>
                </a:solidFill>
                <a:latin typeface="Poppins Bold"/>
                <a:ea typeface="Poppins Bold"/>
                <a:cs typeface="Poppins Bold"/>
                <a:sym typeface="Poppins Bold"/>
              </a:rPr>
              <a:t>What are the LEAs Responsibilities?</a:t>
            </a:r>
          </a:p>
        </p:txBody>
      </p:sp>
      <p:sp>
        <p:nvSpPr>
          <p:cNvPr id="25" name="TextBox 25"/>
          <p:cNvSpPr txBox="1"/>
          <p:nvPr/>
        </p:nvSpPr>
        <p:spPr>
          <a:xfrm>
            <a:off x="1342218" y="6590732"/>
            <a:ext cx="5461258" cy="2409825"/>
          </a:xfrm>
          <a:prstGeom prst="rect">
            <a:avLst/>
          </a:prstGeom>
        </p:spPr>
        <p:txBody>
          <a:bodyPr lIns="0" tIns="0" rIns="0" bIns="0" rtlCol="0" anchor="t">
            <a:spAutoFit/>
          </a:bodyPr>
          <a:lstStyle/>
          <a:p>
            <a:pPr algn="ctr">
              <a:lnSpc>
                <a:spcPts val="6299"/>
              </a:lnSpc>
            </a:pPr>
            <a:r>
              <a:rPr lang="en-US" sz="4500" i="1">
                <a:solidFill>
                  <a:srgbClr val="383838"/>
                </a:solidFill>
                <a:latin typeface="Poppins Italics"/>
                <a:ea typeface="Poppins Italics"/>
                <a:cs typeface="Poppins Italics"/>
                <a:sym typeface="Poppins Italics"/>
              </a:rPr>
              <a:t>Locate</a:t>
            </a:r>
          </a:p>
          <a:p>
            <a:pPr algn="ctr">
              <a:lnSpc>
                <a:spcPts val="6299"/>
              </a:lnSpc>
            </a:pPr>
            <a:r>
              <a:rPr lang="en-US" sz="4500" i="1">
                <a:solidFill>
                  <a:srgbClr val="383838"/>
                </a:solidFill>
                <a:latin typeface="Poppins Italics"/>
                <a:ea typeface="Poppins Italics"/>
                <a:cs typeface="Poppins Italics"/>
                <a:sym typeface="Poppins Italics"/>
              </a:rPr>
              <a:t>Identify</a:t>
            </a:r>
          </a:p>
          <a:p>
            <a:pPr marL="0" lvl="0" indent="0" algn="ctr">
              <a:lnSpc>
                <a:spcPts val="6299"/>
              </a:lnSpc>
              <a:spcBef>
                <a:spcPct val="0"/>
              </a:spcBef>
            </a:pPr>
            <a:r>
              <a:rPr lang="en-US" sz="4500" i="1">
                <a:solidFill>
                  <a:srgbClr val="383838"/>
                </a:solidFill>
                <a:latin typeface="Poppins Italics"/>
                <a:ea typeface="Poppins Italics"/>
                <a:cs typeface="Poppins Italics"/>
                <a:sym typeface="Poppins Italics"/>
              </a:rPr>
              <a:t>Evaluate</a:t>
            </a:r>
          </a:p>
        </p:txBody>
      </p:sp>
      <p:sp>
        <p:nvSpPr>
          <p:cNvPr id="26" name="Freeform 26"/>
          <p:cNvSpPr/>
          <p:nvPr/>
        </p:nvSpPr>
        <p:spPr>
          <a:xfrm>
            <a:off x="16534579" y="2563959"/>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7" name="Freeform 27"/>
          <p:cNvSpPr/>
          <p:nvPr/>
        </p:nvSpPr>
        <p:spPr>
          <a:xfrm>
            <a:off x="19968" y="-677417"/>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D076"/>
        </a:solidFill>
        <a:effectLst/>
      </p:bgPr>
    </p:bg>
    <p:spTree>
      <p:nvGrpSpPr>
        <p:cNvPr id="1" name=""/>
        <p:cNvGrpSpPr/>
        <p:nvPr/>
      </p:nvGrpSpPr>
      <p:grpSpPr>
        <a:xfrm>
          <a:off x="0" y="0"/>
          <a:ext cx="0" cy="0"/>
          <a:chOff x="0" y="0"/>
          <a:chExt cx="0" cy="0"/>
        </a:xfrm>
      </p:grpSpPr>
      <p:sp>
        <p:nvSpPr>
          <p:cNvPr id="2" name="Freeform 2"/>
          <p:cNvSpPr/>
          <p:nvPr/>
        </p:nvSpPr>
        <p:spPr>
          <a:xfrm>
            <a:off x="14950711" y="6943787"/>
            <a:ext cx="3962999" cy="3987924"/>
          </a:xfrm>
          <a:custGeom>
            <a:avLst/>
            <a:gdLst/>
            <a:ahLst/>
            <a:cxnLst/>
            <a:rect l="l" t="t" r="r" b="b"/>
            <a:pathLst>
              <a:path w="3962999" h="3987924">
                <a:moveTo>
                  <a:pt x="0" y="0"/>
                </a:moveTo>
                <a:lnTo>
                  <a:pt x="3963000" y="0"/>
                </a:lnTo>
                <a:lnTo>
                  <a:pt x="3963000" y="3987924"/>
                </a:lnTo>
                <a:lnTo>
                  <a:pt x="0" y="398792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028700" y="1093975"/>
            <a:ext cx="16230600" cy="8099051"/>
            <a:chOff x="0" y="0"/>
            <a:chExt cx="4274726" cy="2133083"/>
          </a:xfrm>
        </p:grpSpPr>
        <p:sp>
          <p:nvSpPr>
            <p:cNvPr id="4" name="Freeform 4"/>
            <p:cNvSpPr/>
            <p:nvPr/>
          </p:nvSpPr>
          <p:spPr>
            <a:xfrm>
              <a:off x="0" y="0"/>
              <a:ext cx="4274726" cy="2133083"/>
            </a:xfrm>
            <a:custGeom>
              <a:avLst/>
              <a:gdLst/>
              <a:ahLst/>
              <a:cxnLst/>
              <a:rect l="l" t="t" r="r" b="b"/>
              <a:pathLst>
                <a:path w="4274726" h="2133083">
                  <a:moveTo>
                    <a:pt x="0" y="0"/>
                  </a:moveTo>
                  <a:lnTo>
                    <a:pt x="4274726" y="0"/>
                  </a:lnTo>
                  <a:lnTo>
                    <a:pt x="4274726" y="2133083"/>
                  </a:lnTo>
                  <a:lnTo>
                    <a:pt x="0" y="2133083"/>
                  </a:lnTo>
                  <a:close/>
                </a:path>
              </a:pathLst>
            </a:custGeom>
            <a:solidFill>
              <a:srgbClr val="FFFFFF"/>
            </a:solidFill>
          </p:spPr>
          <p:txBody>
            <a:bodyPr/>
            <a:lstStyle/>
            <a:p>
              <a:endParaRPr lang="en-US"/>
            </a:p>
          </p:txBody>
        </p:sp>
        <p:sp>
          <p:nvSpPr>
            <p:cNvPr id="5" name="TextBox 5"/>
            <p:cNvSpPr txBox="1"/>
            <p:nvPr/>
          </p:nvSpPr>
          <p:spPr>
            <a:xfrm>
              <a:off x="0" y="-57150"/>
              <a:ext cx="4274726" cy="2190233"/>
            </a:xfrm>
            <a:prstGeom prst="rect">
              <a:avLst/>
            </a:prstGeom>
          </p:spPr>
          <p:txBody>
            <a:bodyPr lIns="50800" tIns="50800" rIns="50800" bIns="50800" rtlCol="0" anchor="ctr"/>
            <a:lstStyle/>
            <a:p>
              <a:pPr algn="ctr">
                <a:lnSpc>
                  <a:spcPts val="3560"/>
                </a:lnSpc>
              </a:pPr>
              <a:endParaRPr/>
            </a:p>
          </p:txBody>
        </p:sp>
      </p:grpSp>
      <p:sp>
        <p:nvSpPr>
          <p:cNvPr id="6" name="Freeform 6"/>
          <p:cNvSpPr/>
          <p:nvPr/>
        </p:nvSpPr>
        <p:spPr>
          <a:xfrm>
            <a:off x="-157415" y="-579138"/>
            <a:ext cx="2711578" cy="2728632"/>
          </a:xfrm>
          <a:custGeom>
            <a:avLst/>
            <a:gdLst/>
            <a:ahLst/>
            <a:cxnLst/>
            <a:rect l="l" t="t" r="r" b="b"/>
            <a:pathLst>
              <a:path w="2711578" h="2728632">
                <a:moveTo>
                  <a:pt x="0" y="0"/>
                </a:moveTo>
                <a:lnTo>
                  <a:pt x="2711578" y="0"/>
                </a:lnTo>
                <a:lnTo>
                  <a:pt x="2711578" y="2728631"/>
                </a:lnTo>
                <a:lnTo>
                  <a:pt x="0" y="272863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1028700" y="1074925"/>
            <a:ext cx="16230600" cy="9489777"/>
          </a:xfrm>
          <a:prstGeom prst="rect">
            <a:avLst/>
          </a:prstGeom>
        </p:spPr>
        <p:txBody>
          <a:bodyPr lIns="0" tIns="0" rIns="0" bIns="0" rtlCol="0" anchor="t">
            <a:spAutoFit/>
          </a:bodyPr>
          <a:lstStyle/>
          <a:p>
            <a:pPr algn="l">
              <a:lnSpc>
                <a:spcPts val="3153"/>
              </a:lnSpc>
            </a:pPr>
            <a:endParaRPr dirty="0"/>
          </a:p>
          <a:p>
            <a:pPr algn="ctr">
              <a:lnSpc>
                <a:spcPts val="4200"/>
              </a:lnSpc>
              <a:spcBef>
                <a:spcPct val="0"/>
              </a:spcBef>
            </a:pPr>
            <a:r>
              <a:rPr lang="en-US" sz="3000" b="1" dirty="0">
                <a:solidFill>
                  <a:srgbClr val="8B5F0B"/>
                </a:solidFill>
                <a:latin typeface="Inter Bold"/>
                <a:ea typeface="Inter Bold"/>
                <a:cs typeface="Inter Bold"/>
                <a:sym typeface="Inter Bold"/>
              </a:rPr>
              <a:t>Resources</a:t>
            </a:r>
          </a:p>
          <a:p>
            <a:pPr algn="ctr">
              <a:lnSpc>
                <a:spcPts val="4200"/>
              </a:lnSpc>
              <a:spcBef>
                <a:spcPct val="0"/>
              </a:spcBef>
            </a:pPr>
            <a:endParaRPr lang="en-US" sz="3000" b="1" dirty="0">
              <a:solidFill>
                <a:srgbClr val="8B5F0B"/>
              </a:solidFill>
              <a:latin typeface="Inter Bold"/>
              <a:ea typeface="Inter Bold"/>
              <a:cs typeface="Inter Bold"/>
              <a:sym typeface="Inter Bold"/>
            </a:endParaRPr>
          </a:p>
          <a:p>
            <a:pPr algn="l">
              <a:lnSpc>
                <a:spcPts val="4200"/>
              </a:lnSpc>
              <a:spcBef>
                <a:spcPct val="0"/>
              </a:spcBef>
            </a:pPr>
            <a:r>
              <a:rPr lang="en-US" sz="3000" b="1" dirty="0">
                <a:solidFill>
                  <a:srgbClr val="8B5F0B"/>
                </a:solidFill>
                <a:latin typeface="Inter Bold"/>
                <a:ea typeface="Inter Bold"/>
                <a:cs typeface="Inter Bold"/>
                <a:sym typeface="Inter Bold"/>
              </a:rPr>
              <a:t>Child Find Duty Quick Guide</a:t>
            </a:r>
          </a:p>
          <a:p>
            <a:pPr>
              <a:lnSpc>
                <a:spcPts val="4200"/>
              </a:lnSpc>
              <a:spcBef>
                <a:spcPct val="0"/>
              </a:spcBef>
            </a:pPr>
            <a:r>
              <a:rPr lang="en-US" sz="3000" dirty="0">
                <a:solidFill>
                  <a:srgbClr val="8B5F0B"/>
                </a:solidFill>
                <a:latin typeface="Inter"/>
                <a:ea typeface="Inter"/>
                <a:cs typeface="Inter"/>
                <a:sym typeface="Inter"/>
                <a:hlinkClick r:id="rId3"/>
              </a:rPr>
              <a:t>https://spedsupport.tea.texas.gov/sites/default/files/2023-08/child-find-duty-quick-guide.pdf</a:t>
            </a:r>
            <a:endParaRPr lang="en-US" sz="3000" dirty="0">
              <a:solidFill>
                <a:srgbClr val="8B5F0B"/>
              </a:solidFill>
              <a:latin typeface="Inter"/>
              <a:ea typeface="Inter"/>
              <a:cs typeface="Inter"/>
              <a:sym typeface="Inter"/>
            </a:endParaRPr>
          </a:p>
          <a:p>
            <a:pPr>
              <a:lnSpc>
                <a:spcPts val="4200"/>
              </a:lnSpc>
              <a:spcBef>
                <a:spcPct val="0"/>
              </a:spcBef>
            </a:pPr>
            <a:endParaRPr lang="en-US" sz="3000" dirty="0">
              <a:solidFill>
                <a:srgbClr val="8B5F0B"/>
              </a:solidFill>
              <a:latin typeface="Inter"/>
              <a:ea typeface="Inter"/>
              <a:cs typeface="Inter"/>
              <a:sym typeface="Inter"/>
            </a:endParaRPr>
          </a:p>
          <a:p>
            <a:pPr algn="l">
              <a:lnSpc>
                <a:spcPts val="4200"/>
              </a:lnSpc>
              <a:spcBef>
                <a:spcPct val="0"/>
              </a:spcBef>
            </a:pPr>
            <a:r>
              <a:rPr lang="en-US" sz="3000" b="1" dirty="0">
                <a:solidFill>
                  <a:srgbClr val="8B5F0B"/>
                </a:solidFill>
                <a:latin typeface="Inter Bold"/>
                <a:ea typeface="Inter Bold"/>
                <a:cs typeface="Inter Bold"/>
                <a:sym typeface="Inter Bold"/>
              </a:rPr>
              <a:t>Texas Education Agency (TEA) Timely Initial Evaluation (Child Find)</a:t>
            </a:r>
          </a:p>
          <a:p>
            <a:pPr>
              <a:lnSpc>
                <a:spcPts val="4200"/>
              </a:lnSpc>
              <a:spcBef>
                <a:spcPct val="0"/>
              </a:spcBef>
            </a:pPr>
            <a:r>
              <a:rPr lang="en-US" sz="3000" dirty="0">
                <a:solidFill>
                  <a:srgbClr val="8B5F0B"/>
                </a:solidFill>
                <a:latin typeface="Inter"/>
                <a:ea typeface="Inter"/>
                <a:cs typeface="Inter"/>
                <a:sym typeface="Inter"/>
                <a:hlinkClick r:id="rId4"/>
              </a:rPr>
              <a:t>https://tea.texas.gov/special-populations-and-support/special-education/data-and-reports/timely-initial-evaluation-child-find</a:t>
            </a:r>
            <a:endParaRPr lang="en-US" sz="3000" dirty="0">
              <a:solidFill>
                <a:srgbClr val="8B5F0B"/>
              </a:solidFill>
              <a:latin typeface="Inter"/>
              <a:ea typeface="Inter"/>
              <a:cs typeface="Inter"/>
              <a:sym typeface="Inter"/>
            </a:endParaRPr>
          </a:p>
          <a:p>
            <a:pPr>
              <a:lnSpc>
                <a:spcPts val="4200"/>
              </a:lnSpc>
              <a:spcBef>
                <a:spcPct val="0"/>
              </a:spcBef>
            </a:pPr>
            <a:endParaRPr lang="en-US" sz="3000" dirty="0">
              <a:solidFill>
                <a:srgbClr val="8B5F0B"/>
              </a:solidFill>
              <a:latin typeface="Inter"/>
              <a:ea typeface="Inter"/>
              <a:cs typeface="Inter"/>
              <a:sym typeface="Inter"/>
            </a:endParaRPr>
          </a:p>
          <a:p>
            <a:pPr algn="l">
              <a:lnSpc>
                <a:spcPts val="4200"/>
              </a:lnSpc>
              <a:spcBef>
                <a:spcPct val="0"/>
              </a:spcBef>
            </a:pPr>
            <a:r>
              <a:rPr lang="en-US" sz="3000" b="1" dirty="0">
                <a:solidFill>
                  <a:srgbClr val="8B5F0B"/>
                </a:solidFill>
                <a:latin typeface="Inter Bold"/>
                <a:ea typeface="Inter Bold"/>
                <a:cs typeface="Inter Bold"/>
                <a:sym typeface="Inter Bold"/>
              </a:rPr>
              <a:t>Texas Legal Framework: Child Find Duty</a:t>
            </a:r>
          </a:p>
          <a:p>
            <a:pPr>
              <a:lnSpc>
                <a:spcPts val="4200"/>
              </a:lnSpc>
              <a:spcBef>
                <a:spcPct val="0"/>
              </a:spcBef>
            </a:pPr>
            <a:r>
              <a:rPr lang="en-US" sz="3000" dirty="0">
                <a:solidFill>
                  <a:srgbClr val="8B5F0B"/>
                </a:solidFill>
                <a:latin typeface="Inter"/>
                <a:ea typeface="Inter"/>
                <a:cs typeface="Inter"/>
                <a:sym typeface="Inter"/>
                <a:hlinkClick r:id="rId5"/>
              </a:rPr>
              <a:t>https://fw.escapps.net/node/3895</a:t>
            </a:r>
            <a:endParaRPr lang="en-US" sz="3000" dirty="0">
              <a:solidFill>
                <a:srgbClr val="8B5F0B"/>
              </a:solidFill>
              <a:latin typeface="Inter"/>
              <a:ea typeface="Inter"/>
              <a:cs typeface="Inter"/>
              <a:sym typeface="Inter"/>
            </a:endParaRPr>
          </a:p>
          <a:p>
            <a:pPr>
              <a:lnSpc>
                <a:spcPts val="4200"/>
              </a:lnSpc>
              <a:spcBef>
                <a:spcPct val="0"/>
              </a:spcBef>
            </a:pPr>
            <a:endParaRPr lang="en-US" sz="3000" dirty="0">
              <a:solidFill>
                <a:srgbClr val="8B5F0B"/>
              </a:solidFill>
              <a:latin typeface="Inter"/>
              <a:ea typeface="Inter"/>
              <a:cs typeface="Inter"/>
              <a:sym typeface="Inter"/>
            </a:endParaRPr>
          </a:p>
          <a:p>
            <a:pPr algn="l">
              <a:lnSpc>
                <a:spcPts val="4200"/>
              </a:lnSpc>
              <a:spcBef>
                <a:spcPct val="0"/>
              </a:spcBef>
            </a:pPr>
            <a:endParaRPr lang="en-US" sz="3000" dirty="0">
              <a:solidFill>
                <a:srgbClr val="8B5F0B"/>
              </a:solidFill>
              <a:latin typeface="Inter"/>
              <a:ea typeface="Inter"/>
              <a:cs typeface="Inter"/>
              <a:sym typeface="Inter"/>
            </a:endParaRPr>
          </a:p>
          <a:p>
            <a:pPr algn="l">
              <a:lnSpc>
                <a:spcPts val="4200"/>
              </a:lnSpc>
              <a:spcBef>
                <a:spcPct val="0"/>
              </a:spcBef>
            </a:pPr>
            <a:endParaRPr lang="en-US" sz="3000" dirty="0">
              <a:solidFill>
                <a:srgbClr val="8B5F0B"/>
              </a:solidFill>
              <a:latin typeface="Inter"/>
              <a:ea typeface="Inter"/>
              <a:cs typeface="Inter"/>
              <a:sym typeface="Inter"/>
            </a:endParaRPr>
          </a:p>
          <a:p>
            <a:pPr algn="l">
              <a:lnSpc>
                <a:spcPts val="4200"/>
              </a:lnSpc>
              <a:spcBef>
                <a:spcPct val="0"/>
              </a:spcBef>
            </a:pPr>
            <a:endParaRPr lang="en-US" sz="3000" dirty="0">
              <a:solidFill>
                <a:srgbClr val="8B5F0B"/>
              </a:solidFill>
              <a:latin typeface="Inter"/>
              <a:ea typeface="Inter"/>
              <a:cs typeface="Inter"/>
              <a:sym typeface="Inter"/>
            </a:endParaRPr>
          </a:p>
          <a:p>
            <a:pPr algn="ctr">
              <a:lnSpc>
                <a:spcPts val="3560"/>
              </a:lnSpc>
              <a:spcBef>
                <a:spcPct val="0"/>
              </a:spcBef>
            </a:pPr>
            <a:endParaRPr lang="en-US" sz="3000" dirty="0">
              <a:solidFill>
                <a:srgbClr val="8B5F0B"/>
              </a:solidFill>
              <a:latin typeface="Inter"/>
              <a:ea typeface="Inter"/>
              <a:cs typeface="Inter"/>
              <a:sym typeface="Inter"/>
            </a:endParaRPr>
          </a:p>
        </p:txBody>
      </p:sp>
      <p:sp>
        <p:nvSpPr>
          <p:cNvPr id="8" name="Freeform 8"/>
          <p:cNvSpPr/>
          <p:nvPr/>
        </p:nvSpPr>
        <p:spPr>
          <a:xfrm>
            <a:off x="6334816" y="2381880"/>
            <a:ext cx="885618" cy="840532"/>
          </a:xfrm>
          <a:custGeom>
            <a:avLst/>
            <a:gdLst/>
            <a:ahLst/>
            <a:cxnLst/>
            <a:rect l="l" t="t" r="r" b="b"/>
            <a:pathLst>
              <a:path w="885618" h="840532">
                <a:moveTo>
                  <a:pt x="0" y="0"/>
                </a:moveTo>
                <a:lnTo>
                  <a:pt x="885618" y="0"/>
                </a:lnTo>
                <a:lnTo>
                  <a:pt x="885618" y="840532"/>
                </a:lnTo>
                <a:lnTo>
                  <a:pt x="0" y="84053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6550885" y="2633788"/>
            <a:ext cx="453479" cy="273685"/>
          </a:xfrm>
          <a:prstGeom prst="rect">
            <a:avLst/>
          </a:prstGeom>
        </p:spPr>
        <p:txBody>
          <a:bodyPr lIns="0" tIns="0" rIns="0" bIns="0" rtlCol="0" anchor="t">
            <a:spAutoFit/>
          </a:bodyPr>
          <a:lstStyle/>
          <a:p>
            <a:pPr algn="ctr">
              <a:lnSpc>
                <a:spcPts val="2239"/>
              </a:lnSpc>
              <a:spcBef>
                <a:spcPct val="0"/>
              </a:spcBef>
            </a:pPr>
            <a:r>
              <a:rPr lang="en-US" sz="1599" u="sng" dirty="0">
                <a:solidFill>
                  <a:srgbClr val="000000"/>
                </a:solidFill>
                <a:latin typeface="Inter"/>
                <a:ea typeface="Inter"/>
                <a:cs typeface="Inter"/>
                <a:sym typeface="Inter"/>
                <a:hlinkClick r:id="rId3" tooltip="https://spedsupport.tea.texas.gov/sites/default/files/2023-08/child-find-duty-quick-guide.pdf"/>
              </a:rPr>
              <a:t>LINK</a:t>
            </a:r>
          </a:p>
        </p:txBody>
      </p:sp>
      <p:sp>
        <p:nvSpPr>
          <p:cNvPr id="10" name="Freeform 10"/>
          <p:cNvSpPr/>
          <p:nvPr/>
        </p:nvSpPr>
        <p:spPr>
          <a:xfrm>
            <a:off x="13584854" y="4458033"/>
            <a:ext cx="885618" cy="840532"/>
          </a:xfrm>
          <a:custGeom>
            <a:avLst/>
            <a:gdLst/>
            <a:ahLst/>
            <a:cxnLst/>
            <a:rect l="l" t="t" r="r" b="b"/>
            <a:pathLst>
              <a:path w="885618" h="840532">
                <a:moveTo>
                  <a:pt x="0" y="0"/>
                </a:moveTo>
                <a:lnTo>
                  <a:pt x="885618" y="0"/>
                </a:lnTo>
                <a:lnTo>
                  <a:pt x="885618" y="840532"/>
                </a:lnTo>
                <a:lnTo>
                  <a:pt x="0" y="84053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8532470" y="6523521"/>
            <a:ext cx="885618" cy="840532"/>
          </a:xfrm>
          <a:custGeom>
            <a:avLst/>
            <a:gdLst/>
            <a:ahLst/>
            <a:cxnLst/>
            <a:rect l="l" t="t" r="r" b="b"/>
            <a:pathLst>
              <a:path w="885618" h="840532">
                <a:moveTo>
                  <a:pt x="0" y="0"/>
                </a:moveTo>
                <a:lnTo>
                  <a:pt x="885618" y="0"/>
                </a:lnTo>
                <a:lnTo>
                  <a:pt x="885618" y="840532"/>
                </a:lnTo>
                <a:lnTo>
                  <a:pt x="0" y="84053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13800924" y="4722407"/>
            <a:ext cx="453479" cy="273685"/>
          </a:xfrm>
          <a:prstGeom prst="rect">
            <a:avLst/>
          </a:prstGeom>
        </p:spPr>
        <p:txBody>
          <a:bodyPr lIns="0" tIns="0" rIns="0" bIns="0" rtlCol="0" anchor="t">
            <a:spAutoFit/>
          </a:bodyPr>
          <a:lstStyle/>
          <a:p>
            <a:pPr algn="ctr">
              <a:lnSpc>
                <a:spcPts val="2239"/>
              </a:lnSpc>
              <a:spcBef>
                <a:spcPct val="0"/>
              </a:spcBef>
            </a:pPr>
            <a:r>
              <a:rPr lang="en-US" sz="1599" u="sng">
                <a:solidFill>
                  <a:srgbClr val="000000"/>
                </a:solidFill>
                <a:latin typeface="Inter"/>
                <a:ea typeface="Inter"/>
                <a:cs typeface="Inter"/>
                <a:sym typeface="Inter"/>
                <a:hlinkClick r:id="rId7" tooltip="https://tea.texas.gov/academics/special-student-populations/special-education/data-and-reports/timely-initial-evaluation-child-find"/>
              </a:rPr>
              <a:t>LINK</a:t>
            </a:r>
          </a:p>
        </p:txBody>
      </p:sp>
      <p:sp>
        <p:nvSpPr>
          <p:cNvPr id="13" name="TextBox 13"/>
          <p:cNvSpPr txBox="1"/>
          <p:nvPr/>
        </p:nvSpPr>
        <p:spPr>
          <a:xfrm>
            <a:off x="8748539" y="6787894"/>
            <a:ext cx="453479" cy="273685"/>
          </a:xfrm>
          <a:prstGeom prst="rect">
            <a:avLst/>
          </a:prstGeom>
        </p:spPr>
        <p:txBody>
          <a:bodyPr lIns="0" tIns="0" rIns="0" bIns="0" rtlCol="0" anchor="t">
            <a:spAutoFit/>
          </a:bodyPr>
          <a:lstStyle/>
          <a:p>
            <a:pPr algn="ctr">
              <a:lnSpc>
                <a:spcPts val="2239"/>
              </a:lnSpc>
              <a:spcBef>
                <a:spcPct val="0"/>
              </a:spcBef>
            </a:pPr>
            <a:r>
              <a:rPr lang="en-US" sz="1599" u="sng" dirty="0">
                <a:solidFill>
                  <a:srgbClr val="000000"/>
                </a:solidFill>
                <a:latin typeface="Inter"/>
                <a:ea typeface="Inter"/>
                <a:cs typeface="Inter"/>
                <a:sym typeface="Inter"/>
                <a:hlinkClick r:id="rId5" tooltip="https://fw.escapps.net/node/3895"/>
              </a:rPr>
              <a:t>LINK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D076"/>
        </a:solidFill>
        <a:effectLst/>
      </p:bgPr>
    </p:bg>
    <p:spTree>
      <p:nvGrpSpPr>
        <p:cNvPr id="1" name=""/>
        <p:cNvGrpSpPr/>
        <p:nvPr/>
      </p:nvGrpSpPr>
      <p:grpSpPr>
        <a:xfrm>
          <a:off x="0" y="0"/>
          <a:ext cx="0" cy="0"/>
          <a:chOff x="0" y="0"/>
          <a:chExt cx="0" cy="0"/>
        </a:xfrm>
      </p:grpSpPr>
      <p:sp>
        <p:nvSpPr>
          <p:cNvPr id="2" name="Freeform 2"/>
          <p:cNvSpPr/>
          <p:nvPr/>
        </p:nvSpPr>
        <p:spPr>
          <a:xfrm>
            <a:off x="14950711" y="6943787"/>
            <a:ext cx="3962999" cy="3987924"/>
          </a:xfrm>
          <a:custGeom>
            <a:avLst/>
            <a:gdLst/>
            <a:ahLst/>
            <a:cxnLst/>
            <a:rect l="l" t="t" r="r" b="b"/>
            <a:pathLst>
              <a:path w="3962999" h="3987924">
                <a:moveTo>
                  <a:pt x="0" y="0"/>
                </a:moveTo>
                <a:lnTo>
                  <a:pt x="3963000" y="0"/>
                </a:lnTo>
                <a:lnTo>
                  <a:pt x="3963000" y="3987924"/>
                </a:lnTo>
                <a:lnTo>
                  <a:pt x="0" y="398792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028700" y="1128416"/>
            <a:ext cx="16230600" cy="8099051"/>
            <a:chOff x="0" y="0"/>
            <a:chExt cx="4274726" cy="2133083"/>
          </a:xfrm>
        </p:grpSpPr>
        <p:sp>
          <p:nvSpPr>
            <p:cNvPr id="4" name="Freeform 4"/>
            <p:cNvSpPr/>
            <p:nvPr/>
          </p:nvSpPr>
          <p:spPr>
            <a:xfrm>
              <a:off x="0" y="0"/>
              <a:ext cx="4274726" cy="2133083"/>
            </a:xfrm>
            <a:custGeom>
              <a:avLst/>
              <a:gdLst/>
              <a:ahLst/>
              <a:cxnLst/>
              <a:rect l="l" t="t" r="r" b="b"/>
              <a:pathLst>
                <a:path w="4274726" h="2133083">
                  <a:moveTo>
                    <a:pt x="0" y="0"/>
                  </a:moveTo>
                  <a:lnTo>
                    <a:pt x="4274726" y="0"/>
                  </a:lnTo>
                  <a:lnTo>
                    <a:pt x="4274726" y="2133083"/>
                  </a:lnTo>
                  <a:lnTo>
                    <a:pt x="0" y="2133083"/>
                  </a:lnTo>
                  <a:close/>
                </a:path>
              </a:pathLst>
            </a:custGeom>
            <a:solidFill>
              <a:srgbClr val="FFFFFF"/>
            </a:solidFill>
          </p:spPr>
          <p:txBody>
            <a:bodyPr/>
            <a:lstStyle/>
            <a:p>
              <a:endParaRPr lang="en-US"/>
            </a:p>
          </p:txBody>
        </p:sp>
        <p:sp>
          <p:nvSpPr>
            <p:cNvPr id="5" name="TextBox 5"/>
            <p:cNvSpPr txBox="1"/>
            <p:nvPr/>
          </p:nvSpPr>
          <p:spPr>
            <a:xfrm>
              <a:off x="0" y="-57150"/>
              <a:ext cx="4274726" cy="2190233"/>
            </a:xfrm>
            <a:prstGeom prst="rect">
              <a:avLst/>
            </a:prstGeom>
          </p:spPr>
          <p:txBody>
            <a:bodyPr lIns="50800" tIns="50800" rIns="50800" bIns="50800" rtlCol="0" anchor="ctr"/>
            <a:lstStyle/>
            <a:p>
              <a:pPr algn="ctr">
                <a:lnSpc>
                  <a:spcPts val="3560"/>
                </a:lnSpc>
              </a:pPr>
              <a:endParaRPr/>
            </a:p>
          </p:txBody>
        </p:sp>
      </p:grpSp>
      <p:sp>
        <p:nvSpPr>
          <p:cNvPr id="6" name="Freeform 6"/>
          <p:cNvSpPr/>
          <p:nvPr/>
        </p:nvSpPr>
        <p:spPr>
          <a:xfrm>
            <a:off x="-157415" y="-579138"/>
            <a:ext cx="2711578" cy="2728632"/>
          </a:xfrm>
          <a:custGeom>
            <a:avLst/>
            <a:gdLst/>
            <a:ahLst/>
            <a:cxnLst/>
            <a:rect l="l" t="t" r="r" b="b"/>
            <a:pathLst>
              <a:path w="2711578" h="2728632">
                <a:moveTo>
                  <a:pt x="0" y="0"/>
                </a:moveTo>
                <a:lnTo>
                  <a:pt x="2711578" y="0"/>
                </a:lnTo>
                <a:lnTo>
                  <a:pt x="2711578" y="2728631"/>
                </a:lnTo>
                <a:lnTo>
                  <a:pt x="0" y="272863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1028700" y="1128416"/>
            <a:ext cx="16230600" cy="8271239"/>
          </a:xfrm>
          <a:prstGeom prst="rect">
            <a:avLst/>
          </a:prstGeom>
        </p:spPr>
        <p:txBody>
          <a:bodyPr lIns="0" tIns="0" rIns="0" bIns="0" rtlCol="0" anchor="t">
            <a:spAutoFit/>
          </a:bodyPr>
          <a:lstStyle/>
          <a:p>
            <a:pPr algn="ctr">
              <a:lnSpc>
                <a:spcPts val="3153"/>
              </a:lnSpc>
            </a:pPr>
            <a:r>
              <a:rPr lang="en-US" sz="2850" b="1" dirty="0">
                <a:solidFill>
                  <a:srgbClr val="000000"/>
                </a:solidFill>
                <a:latin typeface="Inter"/>
                <a:ea typeface="Inter"/>
                <a:cs typeface="Inter"/>
                <a:sym typeface="Inter"/>
              </a:rPr>
              <a:t>Executive Director Special Education</a:t>
            </a:r>
            <a:r>
              <a:rPr lang="en-US" sz="2850" dirty="0">
                <a:solidFill>
                  <a:srgbClr val="000000"/>
                </a:solidFill>
                <a:latin typeface="Inter"/>
                <a:ea typeface="Inter"/>
                <a:cs typeface="Inter"/>
                <a:sym typeface="Inter"/>
              </a:rPr>
              <a:t>:</a:t>
            </a:r>
          </a:p>
          <a:p>
            <a:pPr algn="ctr">
              <a:lnSpc>
                <a:spcPts val="3153"/>
              </a:lnSpc>
            </a:pPr>
            <a:r>
              <a:rPr lang="en-US" sz="2850" dirty="0">
                <a:solidFill>
                  <a:srgbClr val="000000"/>
                </a:solidFill>
                <a:latin typeface="Inter"/>
                <a:ea typeface="Inter"/>
                <a:cs typeface="Inter"/>
                <a:sym typeface="Inter"/>
              </a:rPr>
              <a:t>Ms. Maribelle Elizondo</a:t>
            </a:r>
          </a:p>
          <a:p>
            <a:pPr algn="ctr">
              <a:lnSpc>
                <a:spcPts val="3153"/>
              </a:lnSpc>
            </a:pPr>
            <a:endParaRPr lang="en-US" sz="2850" b="1" dirty="0">
              <a:solidFill>
                <a:srgbClr val="000000"/>
              </a:solidFill>
              <a:latin typeface="Inter"/>
              <a:ea typeface="Inter"/>
              <a:cs typeface="Inter"/>
              <a:sym typeface="Inter"/>
            </a:endParaRPr>
          </a:p>
          <a:p>
            <a:pPr algn="ctr">
              <a:lnSpc>
                <a:spcPts val="3153"/>
              </a:lnSpc>
            </a:pPr>
            <a:r>
              <a:rPr lang="en-US" sz="2850" b="1" dirty="0">
                <a:solidFill>
                  <a:srgbClr val="000000"/>
                </a:solidFill>
                <a:latin typeface="Inter"/>
                <a:ea typeface="Inter"/>
                <a:cs typeface="Inter"/>
                <a:sym typeface="Inter"/>
              </a:rPr>
              <a:t>Director for Regional Day School Program for the Deaf</a:t>
            </a:r>
            <a:r>
              <a:rPr lang="en-US" sz="2850" dirty="0">
                <a:solidFill>
                  <a:srgbClr val="000000"/>
                </a:solidFill>
                <a:latin typeface="Inter"/>
                <a:ea typeface="Inter"/>
                <a:cs typeface="Inter"/>
                <a:sym typeface="Inter"/>
              </a:rPr>
              <a:t>:</a:t>
            </a:r>
          </a:p>
          <a:p>
            <a:pPr algn="ctr">
              <a:lnSpc>
                <a:spcPts val="3153"/>
              </a:lnSpc>
            </a:pPr>
            <a:r>
              <a:rPr lang="en-US" sz="2850" dirty="0">
                <a:solidFill>
                  <a:srgbClr val="000000"/>
                </a:solidFill>
                <a:latin typeface="Inter"/>
                <a:ea typeface="Inter"/>
                <a:cs typeface="Inter"/>
                <a:sym typeface="Inter"/>
              </a:rPr>
              <a:t>Ms. Liza Lara</a:t>
            </a:r>
          </a:p>
          <a:p>
            <a:pPr algn="ctr">
              <a:lnSpc>
                <a:spcPts val="3153"/>
              </a:lnSpc>
            </a:pPr>
            <a:endParaRPr lang="en-US" sz="2850" b="1" dirty="0">
              <a:solidFill>
                <a:srgbClr val="000000"/>
              </a:solidFill>
              <a:latin typeface="Inter"/>
              <a:ea typeface="Inter"/>
              <a:cs typeface="Inter"/>
              <a:sym typeface="Inter"/>
            </a:endParaRPr>
          </a:p>
          <a:p>
            <a:pPr algn="ctr">
              <a:lnSpc>
                <a:spcPts val="3153"/>
              </a:lnSpc>
            </a:pPr>
            <a:r>
              <a:rPr lang="en-US" sz="2850" b="1" dirty="0">
                <a:solidFill>
                  <a:srgbClr val="000000"/>
                </a:solidFill>
                <a:latin typeface="Inter"/>
                <a:ea typeface="Inter"/>
                <a:cs typeface="Inter"/>
                <a:sym typeface="Inter"/>
              </a:rPr>
              <a:t>Special Education Supervisors</a:t>
            </a:r>
            <a:r>
              <a:rPr lang="en-US" sz="2850" dirty="0">
                <a:solidFill>
                  <a:srgbClr val="000000"/>
                </a:solidFill>
                <a:latin typeface="Inter"/>
                <a:ea typeface="Inter"/>
                <a:cs typeface="Inter"/>
                <a:sym typeface="Inter"/>
              </a:rPr>
              <a:t>:</a:t>
            </a:r>
          </a:p>
          <a:p>
            <a:pPr algn="ctr">
              <a:lnSpc>
                <a:spcPts val="3153"/>
              </a:lnSpc>
            </a:pPr>
            <a:r>
              <a:rPr lang="en-US" sz="2850" dirty="0">
                <a:solidFill>
                  <a:srgbClr val="000000"/>
                </a:solidFill>
                <a:latin typeface="Inter"/>
                <a:ea typeface="Inter"/>
                <a:cs typeface="Inter"/>
                <a:sym typeface="Inter"/>
              </a:rPr>
              <a:t>Ms. Karla Barnett , Ms. Jacquelin Espinosa, Ms. Jessica Garza, Ms. Rachael Montgomery</a:t>
            </a:r>
          </a:p>
          <a:p>
            <a:pPr algn="ctr">
              <a:lnSpc>
                <a:spcPts val="3153"/>
              </a:lnSpc>
            </a:pPr>
            <a:endParaRPr lang="en-US" sz="2850" dirty="0">
              <a:solidFill>
                <a:srgbClr val="000000"/>
              </a:solidFill>
              <a:latin typeface="Inter"/>
              <a:ea typeface="Inter"/>
              <a:cs typeface="Inter"/>
              <a:sym typeface="Inter"/>
            </a:endParaRPr>
          </a:p>
          <a:p>
            <a:pPr algn="ctr">
              <a:lnSpc>
                <a:spcPts val="3153"/>
              </a:lnSpc>
            </a:pPr>
            <a:r>
              <a:rPr lang="en-US" sz="2850" b="1" dirty="0">
                <a:solidFill>
                  <a:srgbClr val="000000"/>
                </a:solidFill>
                <a:latin typeface="Inter"/>
                <a:ea typeface="Inter"/>
                <a:cs typeface="Inter"/>
                <a:sym typeface="Inter"/>
              </a:rPr>
              <a:t>Social Workers:</a:t>
            </a:r>
          </a:p>
          <a:p>
            <a:pPr algn="ctr">
              <a:lnSpc>
                <a:spcPts val="3153"/>
              </a:lnSpc>
            </a:pPr>
            <a:r>
              <a:rPr lang="en-US" sz="2850" dirty="0">
                <a:solidFill>
                  <a:srgbClr val="000000"/>
                </a:solidFill>
                <a:latin typeface="Inter"/>
                <a:ea typeface="Inter"/>
                <a:cs typeface="Inter"/>
                <a:sym typeface="Inter"/>
              </a:rPr>
              <a:t>Ms. Vanessa Rogers </a:t>
            </a:r>
            <a:r>
              <a:rPr lang="en-US" sz="2850" u="sng" dirty="0">
                <a:solidFill>
                  <a:srgbClr val="000000"/>
                </a:solidFill>
                <a:latin typeface="Inter"/>
                <a:ea typeface="Inter"/>
                <a:cs typeface="Inter"/>
                <a:sym typeface="Inter"/>
                <a:hlinkClick r:id="rId3" tooltip="mailto:vanessa.rogers@mcallenisd.net"/>
              </a:rPr>
              <a:t>vanessa.rogers@mcallenisd.net</a:t>
            </a:r>
          </a:p>
          <a:p>
            <a:pPr algn="ctr">
              <a:lnSpc>
                <a:spcPts val="3153"/>
              </a:lnSpc>
            </a:pPr>
            <a:r>
              <a:rPr lang="en-US" sz="2850" dirty="0">
                <a:solidFill>
                  <a:srgbClr val="000000"/>
                </a:solidFill>
                <a:latin typeface="Inter"/>
                <a:ea typeface="Inter"/>
                <a:cs typeface="Inter"/>
                <a:sym typeface="Inter"/>
              </a:rPr>
              <a:t>Mr. Noel Ramos </a:t>
            </a:r>
            <a:r>
              <a:rPr lang="en-US" sz="2850" dirty="0">
                <a:solidFill>
                  <a:srgbClr val="000000"/>
                </a:solidFill>
                <a:latin typeface="Inter"/>
                <a:ea typeface="Inter"/>
                <a:cs typeface="Inter"/>
                <a:sym typeface="Inter"/>
                <a:hlinkClick r:id="rId4"/>
              </a:rPr>
              <a:t>NOEL.RAMOS@mcallenisd.net</a:t>
            </a:r>
            <a:endParaRPr lang="en-US" sz="2850" dirty="0">
              <a:solidFill>
                <a:srgbClr val="000000"/>
              </a:solidFill>
              <a:latin typeface="Inter"/>
              <a:ea typeface="Inter"/>
              <a:cs typeface="Inter"/>
              <a:sym typeface="Inter"/>
            </a:endParaRPr>
          </a:p>
          <a:p>
            <a:pPr algn="ctr">
              <a:lnSpc>
                <a:spcPts val="3153"/>
              </a:lnSpc>
            </a:pPr>
            <a:endParaRPr lang="en-US" sz="2850" u="sng" dirty="0">
              <a:solidFill>
                <a:srgbClr val="000000"/>
              </a:solidFill>
              <a:latin typeface="Inter"/>
              <a:ea typeface="Inter"/>
              <a:cs typeface="Inter"/>
              <a:sym typeface="Inter"/>
              <a:hlinkClick r:id="rId3" tooltip="mailto:vanessa.rogers@mcallenisd.net"/>
            </a:endParaRPr>
          </a:p>
          <a:p>
            <a:pPr algn="ctr">
              <a:lnSpc>
                <a:spcPts val="3153"/>
              </a:lnSpc>
            </a:pPr>
            <a:r>
              <a:rPr lang="en-US" sz="2850" dirty="0">
                <a:solidFill>
                  <a:srgbClr val="000000"/>
                </a:solidFill>
                <a:latin typeface="Inter"/>
                <a:ea typeface="Inter"/>
                <a:cs typeface="Inter"/>
                <a:sym typeface="Inter"/>
              </a:rPr>
              <a:t>Special Education Department</a:t>
            </a:r>
          </a:p>
          <a:p>
            <a:pPr algn="ctr">
              <a:lnSpc>
                <a:spcPts val="3153"/>
              </a:lnSpc>
            </a:pPr>
            <a:r>
              <a:rPr lang="en-US" sz="2850" dirty="0">
                <a:solidFill>
                  <a:srgbClr val="000000"/>
                </a:solidFill>
                <a:latin typeface="Inter"/>
                <a:ea typeface="Inter"/>
                <a:cs typeface="Inter"/>
                <a:sym typeface="Inter"/>
              </a:rPr>
              <a:t>2100 W. Hackberry Avenue</a:t>
            </a:r>
          </a:p>
          <a:p>
            <a:pPr algn="ctr">
              <a:lnSpc>
                <a:spcPts val="3153"/>
              </a:lnSpc>
            </a:pPr>
            <a:r>
              <a:rPr lang="en-US" sz="2850" dirty="0">
                <a:solidFill>
                  <a:srgbClr val="000000"/>
                </a:solidFill>
                <a:latin typeface="Inter"/>
                <a:ea typeface="Inter"/>
                <a:cs typeface="Inter"/>
                <a:sym typeface="Inter"/>
              </a:rPr>
              <a:t>McAllen, TX 78501</a:t>
            </a:r>
          </a:p>
          <a:p>
            <a:pPr algn="ctr">
              <a:lnSpc>
                <a:spcPts val="3153"/>
              </a:lnSpc>
            </a:pPr>
            <a:r>
              <a:rPr lang="en-US" sz="2850" dirty="0">
                <a:solidFill>
                  <a:srgbClr val="000000"/>
                </a:solidFill>
                <a:latin typeface="Inter"/>
                <a:ea typeface="Inter"/>
                <a:cs typeface="Inter"/>
                <a:sym typeface="Inter"/>
              </a:rPr>
              <a:t>P: 956-632-3285</a:t>
            </a:r>
          </a:p>
          <a:p>
            <a:pPr algn="ctr">
              <a:lnSpc>
                <a:spcPts val="3153"/>
              </a:lnSpc>
            </a:pPr>
            <a:r>
              <a:rPr lang="en-US" sz="2850" dirty="0">
                <a:solidFill>
                  <a:srgbClr val="000000"/>
                </a:solidFill>
                <a:latin typeface="Inter"/>
                <a:ea typeface="Inter"/>
                <a:cs typeface="Inter"/>
                <a:sym typeface="Inter"/>
              </a:rPr>
              <a:t>F: 956-632-3269</a:t>
            </a:r>
          </a:p>
          <a:p>
            <a:pPr algn="ctr">
              <a:lnSpc>
                <a:spcPts val="3560"/>
              </a:lnSpc>
              <a:spcBef>
                <a:spcPct val="0"/>
              </a:spcBef>
            </a:pPr>
            <a:endParaRPr lang="en-US" sz="2543" dirty="0">
              <a:solidFill>
                <a:srgbClr val="000000"/>
              </a:solidFill>
              <a:latin typeface="Inter"/>
              <a:ea typeface="Inter"/>
              <a:cs typeface="Inter"/>
              <a:sym typeface="Inter"/>
            </a:endParaRPr>
          </a:p>
          <a:p>
            <a:pPr algn="ctr">
              <a:lnSpc>
                <a:spcPts val="3560"/>
              </a:lnSpc>
              <a:spcBef>
                <a:spcPct val="0"/>
              </a:spcBef>
            </a:pPr>
            <a:endParaRPr lang="en-US" sz="2543" dirty="0">
              <a:solidFill>
                <a:srgbClr val="000000"/>
              </a:solidFill>
              <a:latin typeface="Inter"/>
              <a:ea typeface="Inter"/>
              <a:cs typeface="Inter"/>
              <a:sym typeface="Inte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783086"/>
            <a:ext cx="18288000" cy="5837888"/>
            <a:chOff x="0" y="0"/>
            <a:chExt cx="4816593" cy="1537551"/>
          </a:xfrm>
        </p:grpSpPr>
        <p:sp>
          <p:nvSpPr>
            <p:cNvPr id="3" name="Freeform 3"/>
            <p:cNvSpPr/>
            <p:nvPr/>
          </p:nvSpPr>
          <p:spPr>
            <a:xfrm>
              <a:off x="0" y="0"/>
              <a:ext cx="4816592" cy="1537551"/>
            </a:xfrm>
            <a:custGeom>
              <a:avLst/>
              <a:gdLst/>
              <a:ahLst/>
              <a:cxnLst/>
              <a:rect l="l" t="t" r="r" b="b"/>
              <a:pathLst>
                <a:path w="4816592" h="1537551">
                  <a:moveTo>
                    <a:pt x="0" y="0"/>
                  </a:moveTo>
                  <a:lnTo>
                    <a:pt x="4816592" y="0"/>
                  </a:lnTo>
                  <a:lnTo>
                    <a:pt x="4816592" y="1537551"/>
                  </a:lnTo>
                  <a:lnTo>
                    <a:pt x="0" y="1537551"/>
                  </a:lnTo>
                  <a:close/>
                </a:path>
              </a:pathLst>
            </a:custGeom>
            <a:solidFill>
              <a:srgbClr val="FFD076"/>
            </a:solidFill>
          </p:spPr>
          <p:txBody>
            <a:bodyPr/>
            <a:lstStyle/>
            <a:p>
              <a:endParaRPr lang="en-US"/>
            </a:p>
          </p:txBody>
        </p:sp>
        <p:sp>
          <p:nvSpPr>
            <p:cNvPr id="4" name="TextBox 4"/>
            <p:cNvSpPr txBox="1"/>
            <p:nvPr/>
          </p:nvSpPr>
          <p:spPr>
            <a:xfrm>
              <a:off x="0" y="-57150"/>
              <a:ext cx="4816593" cy="1594701"/>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1880944" y="1629613"/>
            <a:ext cx="5674091" cy="6694697"/>
            <a:chOff x="0" y="0"/>
            <a:chExt cx="1494411" cy="1763212"/>
          </a:xfrm>
        </p:grpSpPr>
        <p:sp>
          <p:nvSpPr>
            <p:cNvPr id="6" name="Freeform 6"/>
            <p:cNvSpPr/>
            <p:nvPr/>
          </p:nvSpPr>
          <p:spPr>
            <a:xfrm>
              <a:off x="0" y="0"/>
              <a:ext cx="1494411" cy="1763213"/>
            </a:xfrm>
            <a:custGeom>
              <a:avLst/>
              <a:gdLst/>
              <a:ahLst/>
              <a:cxnLst/>
              <a:rect l="l" t="t" r="r" b="b"/>
              <a:pathLst>
                <a:path w="1494411" h="1763213">
                  <a:moveTo>
                    <a:pt x="76408" y="0"/>
                  </a:moveTo>
                  <a:lnTo>
                    <a:pt x="1418003" y="0"/>
                  </a:lnTo>
                  <a:cubicBezTo>
                    <a:pt x="1460202" y="0"/>
                    <a:pt x="1494411" y="34209"/>
                    <a:pt x="1494411" y="76408"/>
                  </a:cubicBezTo>
                  <a:lnTo>
                    <a:pt x="1494411" y="1686804"/>
                  </a:lnTo>
                  <a:cubicBezTo>
                    <a:pt x="1494411" y="1729003"/>
                    <a:pt x="1460202" y="1763213"/>
                    <a:pt x="1418003" y="1763213"/>
                  </a:cubicBezTo>
                  <a:lnTo>
                    <a:pt x="76408" y="1763213"/>
                  </a:lnTo>
                  <a:cubicBezTo>
                    <a:pt x="34209" y="1763213"/>
                    <a:pt x="0" y="1729003"/>
                    <a:pt x="0" y="1686804"/>
                  </a:cubicBezTo>
                  <a:lnTo>
                    <a:pt x="0" y="76408"/>
                  </a:lnTo>
                  <a:cubicBezTo>
                    <a:pt x="0" y="34209"/>
                    <a:pt x="34209" y="0"/>
                    <a:pt x="76408" y="0"/>
                  </a:cubicBezTo>
                  <a:close/>
                </a:path>
              </a:pathLst>
            </a:custGeom>
            <a:solidFill>
              <a:srgbClr val="FFFFFF"/>
            </a:solidFill>
          </p:spPr>
          <p:txBody>
            <a:bodyPr/>
            <a:lstStyle/>
            <a:p>
              <a:endParaRPr lang="en-US"/>
            </a:p>
          </p:txBody>
        </p:sp>
        <p:sp>
          <p:nvSpPr>
            <p:cNvPr id="7" name="TextBox 7"/>
            <p:cNvSpPr txBox="1"/>
            <p:nvPr/>
          </p:nvSpPr>
          <p:spPr>
            <a:xfrm>
              <a:off x="0" y="-57150"/>
              <a:ext cx="1494411" cy="1820362"/>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1586163" y="1292620"/>
            <a:ext cx="5673137" cy="6818820"/>
            <a:chOff x="0" y="0"/>
            <a:chExt cx="878917" cy="1056414"/>
          </a:xfrm>
        </p:grpSpPr>
        <p:sp>
          <p:nvSpPr>
            <p:cNvPr id="9" name="Freeform 9"/>
            <p:cNvSpPr/>
            <p:nvPr/>
          </p:nvSpPr>
          <p:spPr>
            <a:xfrm>
              <a:off x="0" y="0"/>
              <a:ext cx="878917" cy="1056414"/>
            </a:xfrm>
            <a:custGeom>
              <a:avLst/>
              <a:gdLst/>
              <a:ahLst/>
              <a:cxnLst/>
              <a:rect l="l" t="t" r="r" b="b"/>
              <a:pathLst>
                <a:path w="878917" h="1056414">
                  <a:moveTo>
                    <a:pt x="76421" y="0"/>
                  </a:moveTo>
                  <a:lnTo>
                    <a:pt x="802496" y="0"/>
                  </a:lnTo>
                  <a:cubicBezTo>
                    <a:pt x="844703" y="0"/>
                    <a:pt x="878917" y="34215"/>
                    <a:pt x="878917" y="76421"/>
                  </a:cubicBezTo>
                  <a:lnTo>
                    <a:pt x="878917" y="979993"/>
                  </a:lnTo>
                  <a:cubicBezTo>
                    <a:pt x="878917" y="1022199"/>
                    <a:pt x="844703" y="1056414"/>
                    <a:pt x="802496" y="1056414"/>
                  </a:cubicBezTo>
                  <a:lnTo>
                    <a:pt x="76421" y="1056414"/>
                  </a:lnTo>
                  <a:cubicBezTo>
                    <a:pt x="56153" y="1056414"/>
                    <a:pt x="36715" y="1048362"/>
                    <a:pt x="22383" y="1034030"/>
                  </a:cubicBezTo>
                  <a:cubicBezTo>
                    <a:pt x="8051" y="1019699"/>
                    <a:pt x="0" y="1000261"/>
                    <a:pt x="0" y="979993"/>
                  </a:cubicBezTo>
                  <a:lnTo>
                    <a:pt x="0" y="76421"/>
                  </a:lnTo>
                  <a:cubicBezTo>
                    <a:pt x="0" y="34215"/>
                    <a:pt x="34215" y="0"/>
                    <a:pt x="76421" y="0"/>
                  </a:cubicBezTo>
                  <a:close/>
                </a:path>
              </a:pathLst>
            </a:custGeom>
            <a:blipFill>
              <a:blip r:embed="rId2"/>
              <a:stretch>
                <a:fillRect l="-8144" r="-8144"/>
              </a:stretch>
            </a:blipFill>
          </p:spPr>
          <p:txBody>
            <a:bodyPr/>
            <a:lstStyle/>
            <a:p>
              <a:endParaRPr lang="en-US"/>
            </a:p>
          </p:txBody>
        </p:sp>
      </p:grpSp>
      <p:sp>
        <p:nvSpPr>
          <p:cNvPr id="10" name="Freeform 10"/>
          <p:cNvSpPr/>
          <p:nvPr/>
        </p:nvSpPr>
        <p:spPr>
          <a:xfrm>
            <a:off x="127389" y="-698554"/>
            <a:ext cx="2713427" cy="2730492"/>
          </a:xfrm>
          <a:custGeom>
            <a:avLst/>
            <a:gdLst/>
            <a:ahLst/>
            <a:cxnLst/>
            <a:rect l="l" t="t" r="r" b="b"/>
            <a:pathLst>
              <a:path w="2713427" h="2730492">
                <a:moveTo>
                  <a:pt x="0" y="0"/>
                </a:moveTo>
                <a:lnTo>
                  <a:pt x="2713427" y="0"/>
                </a:lnTo>
                <a:lnTo>
                  <a:pt x="2713427" y="2730493"/>
                </a:lnTo>
                <a:lnTo>
                  <a:pt x="0" y="27304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1484103" y="3364611"/>
            <a:ext cx="9622247" cy="4013516"/>
          </a:xfrm>
          <a:prstGeom prst="rect">
            <a:avLst/>
          </a:prstGeom>
        </p:spPr>
        <p:txBody>
          <a:bodyPr lIns="0" tIns="0" rIns="0" bIns="0" rtlCol="0" anchor="t">
            <a:spAutoFit/>
          </a:bodyPr>
          <a:lstStyle/>
          <a:p>
            <a:pPr marL="0" lvl="0" indent="0" algn="l">
              <a:lnSpc>
                <a:spcPts val="4532"/>
              </a:lnSpc>
              <a:spcBef>
                <a:spcPct val="0"/>
              </a:spcBef>
            </a:pPr>
            <a:r>
              <a:rPr lang="en-US" sz="3237">
                <a:solidFill>
                  <a:srgbClr val="000000"/>
                </a:solidFill>
                <a:latin typeface="Poppins"/>
                <a:ea typeface="Poppins"/>
                <a:cs typeface="Poppins"/>
                <a:sym typeface="Poppins"/>
              </a:rPr>
              <a:t>Child Find is the affirmative and ongoing process of public awareness, coordination with agencies and primary sources, and screening procedures to </a:t>
            </a:r>
            <a:r>
              <a:rPr lang="en-US" sz="3237" b="1">
                <a:solidFill>
                  <a:srgbClr val="000000"/>
                </a:solidFill>
                <a:latin typeface="Poppins Bold"/>
                <a:ea typeface="Poppins Bold"/>
                <a:cs typeface="Poppins Bold"/>
                <a:sym typeface="Poppins Bold"/>
              </a:rPr>
              <a:t>locate</a:t>
            </a:r>
            <a:r>
              <a:rPr lang="en-US" sz="3237">
                <a:solidFill>
                  <a:srgbClr val="000000"/>
                </a:solidFill>
                <a:latin typeface="Poppins"/>
                <a:ea typeface="Poppins"/>
                <a:cs typeface="Poppins"/>
                <a:sym typeface="Poppins"/>
              </a:rPr>
              <a:t>, </a:t>
            </a:r>
            <a:r>
              <a:rPr lang="en-US" sz="3237" b="1">
                <a:solidFill>
                  <a:srgbClr val="000000"/>
                </a:solidFill>
                <a:latin typeface="Poppins Bold"/>
                <a:ea typeface="Poppins Bold"/>
                <a:cs typeface="Poppins Bold"/>
                <a:sym typeface="Poppins Bold"/>
              </a:rPr>
              <a:t>identify</a:t>
            </a:r>
            <a:r>
              <a:rPr lang="en-US" sz="3237">
                <a:solidFill>
                  <a:srgbClr val="000000"/>
                </a:solidFill>
                <a:latin typeface="Poppins"/>
                <a:ea typeface="Poppins"/>
                <a:cs typeface="Poppins"/>
                <a:sym typeface="Poppins"/>
              </a:rPr>
              <a:t>, and </a:t>
            </a:r>
            <a:r>
              <a:rPr lang="en-US" sz="3237" b="1">
                <a:solidFill>
                  <a:srgbClr val="000000"/>
                </a:solidFill>
                <a:latin typeface="Poppins Bold"/>
                <a:ea typeface="Poppins Bold"/>
                <a:cs typeface="Poppins Bold"/>
                <a:sym typeface="Poppins Bold"/>
              </a:rPr>
              <a:t>evaluate</a:t>
            </a:r>
            <a:r>
              <a:rPr lang="en-US" sz="3237">
                <a:solidFill>
                  <a:srgbClr val="000000"/>
                </a:solidFill>
                <a:latin typeface="Poppins"/>
                <a:ea typeface="Poppins"/>
                <a:cs typeface="Poppins"/>
                <a:sym typeface="Poppins"/>
              </a:rPr>
              <a:t> all children with disabilities from birth through age 21 who may require early intervention or special education services.</a:t>
            </a:r>
          </a:p>
        </p:txBody>
      </p:sp>
      <p:sp>
        <p:nvSpPr>
          <p:cNvPr id="12" name="TextBox 12"/>
          <p:cNvSpPr txBox="1"/>
          <p:nvPr/>
        </p:nvSpPr>
        <p:spPr>
          <a:xfrm>
            <a:off x="1484103" y="2031939"/>
            <a:ext cx="9930721" cy="1427922"/>
          </a:xfrm>
          <a:prstGeom prst="rect">
            <a:avLst/>
          </a:prstGeom>
        </p:spPr>
        <p:txBody>
          <a:bodyPr lIns="0" tIns="0" rIns="0" bIns="0" rtlCol="0" anchor="t">
            <a:spAutoFit/>
          </a:bodyPr>
          <a:lstStyle/>
          <a:p>
            <a:pPr marL="0" lvl="0" indent="0" algn="l">
              <a:lnSpc>
                <a:spcPts val="11017"/>
              </a:lnSpc>
              <a:spcBef>
                <a:spcPct val="0"/>
              </a:spcBef>
            </a:pPr>
            <a:r>
              <a:rPr lang="en-US" sz="7869" b="1">
                <a:solidFill>
                  <a:srgbClr val="000000"/>
                </a:solidFill>
                <a:latin typeface="Poppins Bold"/>
                <a:ea typeface="Poppins Bold"/>
                <a:cs typeface="Poppins Bold"/>
                <a:sym typeface="Poppins Bold"/>
              </a:rPr>
              <a:t>What is Child Find?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7639433"/>
            <a:ext cx="18288000" cy="2647567"/>
            <a:chOff x="0" y="0"/>
            <a:chExt cx="4816593" cy="697302"/>
          </a:xfrm>
        </p:grpSpPr>
        <p:sp>
          <p:nvSpPr>
            <p:cNvPr id="3" name="Freeform 3"/>
            <p:cNvSpPr/>
            <p:nvPr/>
          </p:nvSpPr>
          <p:spPr>
            <a:xfrm>
              <a:off x="0" y="0"/>
              <a:ext cx="4816592" cy="697302"/>
            </a:xfrm>
            <a:custGeom>
              <a:avLst/>
              <a:gdLst/>
              <a:ahLst/>
              <a:cxnLst/>
              <a:rect l="l" t="t" r="r" b="b"/>
              <a:pathLst>
                <a:path w="4816592" h="697302">
                  <a:moveTo>
                    <a:pt x="0" y="0"/>
                  </a:moveTo>
                  <a:lnTo>
                    <a:pt x="4816592" y="0"/>
                  </a:lnTo>
                  <a:lnTo>
                    <a:pt x="4816592" y="697302"/>
                  </a:lnTo>
                  <a:lnTo>
                    <a:pt x="0" y="697302"/>
                  </a:lnTo>
                  <a:close/>
                </a:path>
              </a:pathLst>
            </a:custGeom>
            <a:solidFill>
              <a:srgbClr val="FFD076"/>
            </a:solidFill>
          </p:spPr>
          <p:txBody>
            <a:bodyPr/>
            <a:lstStyle/>
            <a:p>
              <a:endParaRPr lang="en-US"/>
            </a:p>
          </p:txBody>
        </p:sp>
        <p:sp>
          <p:nvSpPr>
            <p:cNvPr id="4" name="TextBox 4"/>
            <p:cNvSpPr txBox="1"/>
            <p:nvPr/>
          </p:nvSpPr>
          <p:spPr>
            <a:xfrm>
              <a:off x="0" y="-57150"/>
              <a:ext cx="4816593" cy="754452"/>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2256205" y="1796162"/>
            <a:ext cx="14194690" cy="7113776"/>
            <a:chOff x="0" y="0"/>
            <a:chExt cx="3738519" cy="1873587"/>
          </a:xfrm>
        </p:grpSpPr>
        <p:sp>
          <p:nvSpPr>
            <p:cNvPr id="6" name="Freeform 6"/>
            <p:cNvSpPr/>
            <p:nvPr/>
          </p:nvSpPr>
          <p:spPr>
            <a:xfrm>
              <a:off x="0" y="0"/>
              <a:ext cx="3738519" cy="1873587"/>
            </a:xfrm>
            <a:custGeom>
              <a:avLst/>
              <a:gdLst/>
              <a:ahLst/>
              <a:cxnLst/>
              <a:rect l="l" t="t" r="r" b="b"/>
              <a:pathLst>
                <a:path w="3738519" h="1873587">
                  <a:moveTo>
                    <a:pt x="43633" y="0"/>
                  </a:moveTo>
                  <a:lnTo>
                    <a:pt x="3694886" y="0"/>
                  </a:lnTo>
                  <a:cubicBezTo>
                    <a:pt x="3718984" y="0"/>
                    <a:pt x="3738519" y="19535"/>
                    <a:pt x="3738519" y="43633"/>
                  </a:cubicBezTo>
                  <a:lnTo>
                    <a:pt x="3738519" y="1829954"/>
                  </a:lnTo>
                  <a:cubicBezTo>
                    <a:pt x="3738519" y="1854052"/>
                    <a:pt x="3718984" y="1873587"/>
                    <a:pt x="3694886" y="1873587"/>
                  </a:cubicBezTo>
                  <a:lnTo>
                    <a:pt x="43633" y="1873587"/>
                  </a:lnTo>
                  <a:cubicBezTo>
                    <a:pt x="32061" y="1873587"/>
                    <a:pt x="20962" y="1868990"/>
                    <a:pt x="12780" y="1860807"/>
                  </a:cubicBezTo>
                  <a:cubicBezTo>
                    <a:pt x="4597" y="1852625"/>
                    <a:pt x="0" y="1841526"/>
                    <a:pt x="0" y="1829954"/>
                  </a:cubicBezTo>
                  <a:lnTo>
                    <a:pt x="0" y="43633"/>
                  </a:lnTo>
                  <a:cubicBezTo>
                    <a:pt x="0" y="32061"/>
                    <a:pt x="4597" y="20962"/>
                    <a:pt x="12780" y="12780"/>
                  </a:cubicBezTo>
                  <a:cubicBezTo>
                    <a:pt x="20962" y="4597"/>
                    <a:pt x="32061" y="0"/>
                    <a:pt x="43633" y="0"/>
                  </a:cubicBezTo>
                  <a:close/>
                </a:path>
              </a:pathLst>
            </a:custGeom>
            <a:solidFill>
              <a:srgbClr val="646464"/>
            </a:solidFill>
          </p:spPr>
          <p:txBody>
            <a:bodyPr/>
            <a:lstStyle/>
            <a:p>
              <a:endParaRPr lang="en-US"/>
            </a:p>
          </p:txBody>
        </p:sp>
        <p:sp>
          <p:nvSpPr>
            <p:cNvPr id="7" name="TextBox 7"/>
            <p:cNvSpPr txBox="1"/>
            <p:nvPr/>
          </p:nvSpPr>
          <p:spPr>
            <a:xfrm>
              <a:off x="0" y="-57150"/>
              <a:ext cx="3738519" cy="193073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2046655" y="1586612"/>
            <a:ext cx="14194690" cy="7113776"/>
            <a:chOff x="0" y="0"/>
            <a:chExt cx="3738519" cy="1873587"/>
          </a:xfrm>
        </p:grpSpPr>
        <p:sp>
          <p:nvSpPr>
            <p:cNvPr id="9" name="Freeform 9"/>
            <p:cNvSpPr/>
            <p:nvPr/>
          </p:nvSpPr>
          <p:spPr>
            <a:xfrm>
              <a:off x="0" y="0"/>
              <a:ext cx="3738519" cy="1873587"/>
            </a:xfrm>
            <a:custGeom>
              <a:avLst/>
              <a:gdLst/>
              <a:ahLst/>
              <a:cxnLst/>
              <a:rect l="l" t="t" r="r" b="b"/>
              <a:pathLst>
                <a:path w="3738519" h="1873587">
                  <a:moveTo>
                    <a:pt x="43633" y="0"/>
                  </a:moveTo>
                  <a:lnTo>
                    <a:pt x="3694886" y="0"/>
                  </a:lnTo>
                  <a:cubicBezTo>
                    <a:pt x="3718984" y="0"/>
                    <a:pt x="3738519" y="19535"/>
                    <a:pt x="3738519" y="43633"/>
                  </a:cubicBezTo>
                  <a:lnTo>
                    <a:pt x="3738519" y="1829954"/>
                  </a:lnTo>
                  <a:cubicBezTo>
                    <a:pt x="3738519" y="1854052"/>
                    <a:pt x="3718984" y="1873587"/>
                    <a:pt x="3694886" y="1873587"/>
                  </a:cubicBezTo>
                  <a:lnTo>
                    <a:pt x="43633" y="1873587"/>
                  </a:lnTo>
                  <a:cubicBezTo>
                    <a:pt x="32061" y="1873587"/>
                    <a:pt x="20962" y="1868990"/>
                    <a:pt x="12780" y="1860807"/>
                  </a:cubicBezTo>
                  <a:cubicBezTo>
                    <a:pt x="4597" y="1852625"/>
                    <a:pt x="0" y="1841526"/>
                    <a:pt x="0" y="1829954"/>
                  </a:cubicBezTo>
                  <a:lnTo>
                    <a:pt x="0" y="43633"/>
                  </a:lnTo>
                  <a:cubicBezTo>
                    <a:pt x="0" y="32061"/>
                    <a:pt x="4597" y="20962"/>
                    <a:pt x="12780" y="12780"/>
                  </a:cubicBezTo>
                  <a:cubicBezTo>
                    <a:pt x="20962" y="4597"/>
                    <a:pt x="32061" y="0"/>
                    <a:pt x="43633" y="0"/>
                  </a:cubicBezTo>
                  <a:close/>
                </a:path>
              </a:pathLst>
            </a:custGeom>
            <a:solidFill>
              <a:srgbClr val="FFFFFF"/>
            </a:solidFill>
          </p:spPr>
          <p:txBody>
            <a:bodyPr/>
            <a:lstStyle/>
            <a:p>
              <a:endParaRPr lang="en-US"/>
            </a:p>
          </p:txBody>
        </p:sp>
        <p:sp>
          <p:nvSpPr>
            <p:cNvPr id="10" name="TextBox 10"/>
            <p:cNvSpPr txBox="1"/>
            <p:nvPr/>
          </p:nvSpPr>
          <p:spPr>
            <a:xfrm>
              <a:off x="0" y="-57150"/>
              <a:ext cx="3738519" cy="1930737"/>
            </a:xfrm>
            <a:prstGeom prst="rect">
              <a:avLst/>
            </a:prstGeom>
          </p:spPr>
          <p:txBody>
            <a:bodyPr lIns="50800" tIns="50800" rIns="50800" bIns="50800" rtlCol="0" anchor="ctr"/>
            <a:lstStyle/>
            <a:p>
              <a:pPr algn="ctr">
                <a:lnSpc>
                  <a:spcPts val="3560"/>
                </a:lnSpc>
              </a:pPr>
              <a:endParaRPr/>
            </a:p>
          </p:txBody>
        </p:sp>
      </p:grpSp>
      <p:sp>
        <p:nvSpPr>
          <p:cNvPr id="11" name="Freeform 11"/>
          <p:cNvSpPr/>
          <p:nvPr/>
        </p:nvSpPr>
        <p:spPr>
          <a:xfrm>
            <a:off x="689942" y="660153"/>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2" name="Freeform 12"/>
          <p:cNvSpPr/>
          <p:nvPr/>
        </p:nvSpPr>
        <p:spPr>
          <a:xfrm>
            <a:off x="14884631" y="7146243"/>
            <a:ext cx="2713427" cy="2730492"/>
          </a:xfrm>
          <a:custGeom>
            <a:avLst/>
            <a:gdLst/>
            <a:ahLst/>
            <a:cxnLst/>
            <a:rect l="l" t="t" r="r" b="b"/>
            <a:pathLst>
              <a:path w="2713427" h="2730492">
                <a:moveTo>
                  <a:pt x="0" y="0"/>
                </a:moveTo>
                <a:lnTo>
                  <a:pt x="2713427" y="0"/>
                </a:lnTo>
                <a:lnTo>
                  <a:pt x="2713427" y="2730492"/>
                </a:lnTo>
                <a:lnTo>
                  <a:pt x="0" y="27304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TextBox 13"/>
          <p:cNvSpPr txBox="1"/>
          <p:nvPr/>
        </p:nvSpPr>
        <p:spPr>
          <a:xfrm>
            <a:off x="3583054" y="2171766"/>
            <a:ext cx="11121892" cy="5772018"/>
          </a:xfrm>
          <a:prstGeom prst="rect">
            <a:avLst/>
          </a:prstGeom>
        </p:spPr>
        <p:txBody>
          <a:bodyPr lIns="0" tIns="0" rIns="0" bIns="0" rtlCol="0" anchor="t">
            <a:spAutoFit/>
          </a:bodyPr>
          <a:lstStyle/>
          <a:p>
            <a:pPr marL="0" lvl="0" indent="0" algn="ctr">
              <a:lnSpc>
                <a:spcPts val="22087"/>
              </a:lnSpc>
            </a:pPr>
            <a:r>
              <a:rPr lang="en-US" sz="18406" b="1">
                <a:solidFill>
                  <a:srgbClr val="8B5F0B"/>
                </a:solidFill>
                <a:latin typeface="Poppins Bold"/>
                <a:ea typeface="Poppins Bold"/>
                <a:cs typeface="Poppins Bold"/>
                <a:sym typeface="Poppins Bold"/>
              </a:rPr>
              <a:t>THANK YOU</a:t>
            </a:r>
          </a:p>
        </p:txBody>
      </p:sp>
      <p:sp>
        <p:nvSpPr>
          <p:cNvPr id="14" name="TextBox 14"/>
          <p:cNvSpPr txBox="1"/>
          <p:nvPr/>
        </p:nvSpPr>
        <p:spPr>
          <a:xfrm>
            <a:off x="6262591" y="9109963"/>
            <a:ext cx="5762818" cy="901700"/>
          </a:xfrm>
          <a:prstGeom prst="rect">
            <a:avLst/>
          </a:prstGeom>
        </p:spPr>
        <p:txBody>
          <a:bodyPr lIns="0" tIns="0" rIns="0" bIns="0" rtlCol="0" anchor="t">
            <a:spAutoFit/>
          </a:bodyPr>
          <a:lstStyle/>
          <a:p>
            <a:pPr marL="0" lvl="0" indent="0" algn="ctr">
              <a:lnSpc>
                <a:spcPts val="7000"/>
              </a:lnSpc>
              <a:spcBef>
                <a:spcPct val="0"/>
              </a:spcBef>
            </a:pPr>
            <a:r>
              <a:rPr lang="en-US" sz="5000">
                <a:solidFill>
                  <a:srgbClr val="000000"/>
                </a:solidFill>
                <a:latin typeface="Poppins"/>
                <a:ea typeface="Poppins"/>
                <a:cs typeface="Poppins"/>
                <a:sym typeface="Poppins"/>
              </a:rPr>
              <a:t>QUESTIONS?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12472426" y="-1184202"/>
            <a:ext cx="7017226" cy="11963892"/>
            <a:chOff x="0" y="0"/>
            <a:chExt cx="1848158" cy="3150984"/>
          </a:xfrm>
        </p:grpSpPr>
        <p:sp>
          <p:nvSpPr>
            <p:cNvPr id="3" name="Freeform 3"/>
            <p:cNvSpPr/>
            <p:nvPr/>
          </p:nvSpPr>
          <p:spPr>
            <a:xfrm>
              <a:off x="0" y="0"/>
              <a:ext cx="1848158" cy="3150984"/>
            </a:xfrm>
            <a:custGeom>
              <a:avLst/>
              <a:gdLst/>
              <a:ahLst/>
              <a:cxnLst/>
              <a:rect l="l" t="t" r="r" b="b"/>
              <a:pathLst>
                <a:path w="1848158" h="3150984">
                  <a:moveTo>
                    <a:pt x="0" y="0"/>
                  </a:moveTo>
                  <a:lnTo>
                    <a:pt x="1848158" y="0"/>
                  </a:lnTo>
                  <a:lnTo>
                    <a:pt x="1848158"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1848158"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2883465" y="2422811"/>
            <a:ext cx="13097574" cy="2720689"/>
          </a:xfrm>
          <a:prstGeom prst="rect">
            <a:avLst/>
          </a:prstGeom>
        </p:spPr>
        <p:txBody>
          <a:bodyPr lIns="0" tIns="0" rIns="0" bIns="0" rtlCol="0" anchor="t">
            <a:spAutoFit/>
          </a:bodyPr>
          <a:lstStyle/>
          <a:p>
            <a:pPr algn="l">
              <a:lnSpc>
                <a:spcPts val="10690"/>
              </a:lnSpc>
            </a:pPr>
            <a:r>
              <a:rPr lang="en-US" sz="7636" b="1">
                <a:solidFill>
                  <a:srgbClr val="000000"/>
                </a:solidFill>
                <a:latin typeface="Poppins Bold"/>
                <a:ea typeface="Poppins Bold"/>
                <a:cs typeface="Poppins Bold"/>
                <a:sym typeface="Poppins Bold"/>
              </a:rPr>
              <a:t>What is Child Find?</a:t>
            </a:r>
          </a:p>
          <a:p>
            <a:pPr marL="0" lvl="0" indent="0" algn="l">
              <a:lnSpc>
                <a:spcPts val="10690"/>
              </a:lnSpc>
              <a:spcBef>
                <a:spcPct val="0"/>
              </a:spcBef>
            </a:pPr>
            <a:endParaRPr lang="en-US" sz="7636" b="1">
              <a:solidFill>
                <a:srgbClr val="000000"/>
              </a:solidFill>
              <a:latin typeface="Poppins Bold"/>
              <a:ea typeface="Poppins Bold"/>
              <a:cs typeface="Poppins Bold"/>
              <a:sym typeface="Poppins Bold"/>
            </a:endParaRPr>
          </a:p>
        </p:txBody>
      </p:sp>
      <p:sp>
        <p:nvSpPr>
          <p:cNvPr id="12" name="TextBox 12"/>
          <p:cNvSpPr txBox="1"/>
          <p:nvPr/>
        </p:nvSpPr>
        <p:spPr>
          <a:xfrm>
            <a:off x="3408135" y="3464181"/>
            <a:ext cx="12572904" cy="4344353"/>
          </a:xfrm>
          <a:prstGeom prst="rect">
            <a:avLst/>
          </a:prstGeom>
        </p:spPr>
        <p:txBody>
          <a:bodyPr lIns="0" tIns="0" rIns="0" bIns="0" rtlCol="0" anchor="t">
            <a:spAutoFit/>
          </a:bodyPr>
          <a:lstStyle/>
          <a:p>
            <a:pPr algn="l">
              <a:lnSpc>
                <a:spcPts val="9675"/>
              </a:lnSpc>
            </a:pPr>
            <a:r>
              <a:rPr lang="en-US" sz="7500" b="1">
                <a:solidFill>
                  <a:srgbClr val="000000"/>
                </a:solidFill>
                <a:latin typeface="Poppins Bold"/>
                <a:ea typeface="Poppins Bold"/>
                <a:cs typeface="Poppins Bold"/>
                <a:sym typeface="Poppins Bold"/>
              </a:rPr>
              <a:t>It’s the Law!</a:t>
            </a:r>
          </a:p>
          <a:p>
            <a:pPr algn="l">
              <a:lnSpc>
                <a:spcPts val="3636"/>
              </a:lnSpc>
            </a:pPr>
            <a:endParaRPr lang="en-US" sz="7500" b="1">
              <a:solidFill>
                <a:srgbClr val="000000"/>
              </a:solidFill>
              <a:latin typeface="Poppins Bold"/>
              <a:ea typeface="Poppins Bold"/>
              <a:cs typeface="Poppins Bold"/>
              <a:sym typeface="Poppins Bold"/>
            </a:endParaRPr>
          </a:p>
          <a:p>
            <a:pPr algn="l">
              <a:lnSpc>
                <a:spcPts val="5159"/>
              </a:lnSpc>
            </a:pPr>
            <a:r>
              <a:rPr lang="en-US" sz="3999" i="1" u="sng">
                <a:solidFill>
                  <a:srgbClr val="000000"/>
                </a:solidFill>
                <a:latin typeface="Poppins Italics"/>
                <a:ea typeface="Poppins Italics"/>
                <a:cs typeface="Poppins Italics"/>
                <a:sym typeface="Poppins Italics"/>
              </a:rPr>
              <a:t>Federal</a:t>
            </a:r>
            <a:r>
              <a:rPr lang="en-US" sz="3999">
                <a:solidFill>
                  <a:srgbClr val="000000"/>
                </a:solidFill>
                <a:latin typeface="Poppins"/>
                <a:ea typeface="Poppins"/>
                <a:cs typeface="Poppins"/>
                <a:sym typeface="Poppins"/>
              </a:rPr>
              <a:t>                              </a:t>
            </a:r>
            <a:r>
              <a:rPr lang="en-US" sz="3999" i="1" u="sng">
                <a:solidFill>
                  <a:srgbClr val="000000"/>
                </a:solidFill>
                <a:latin typeface="Poppins Italics"/>
                <a:ea typeface="Poppins Italics"/>
                <a:cs typeface="Poppins Italics"/>
                <a:sym typeface="Poppins Italics"/>
              </a:rPr>
              <a:t>State</a:t>
            </a:r>
          </a:p>
          <a:p>
            <a:pPr algn="l">
              <a:lnSpc>
                <a:spcPts val="5159"/>
              </a:lnSpc>
            </a:pPr>
            <a:r>
              <a:rPr lang="en-US" sz="3999">
                <a:solidFill>
                  <a:srgbClr val="000000"/>
                </a:solidFill>
                <a:latin typeface="Poppins"/>
                <a:ea typeface="Poppins"/>
                <a:cs typeface="Poppins"/>
                <a:sym typeface="Poppins"/>
              </a:rPr>
              <a:t>42 USC 11434a                  Texas Education Code</a:t>
            </a:r>
          </a:p>
          <a:p>
            <a:pPr algn="l">
              <a:lnSpc>
                <a:spcPts val="5159"/>
              </a:lnSpc>
            </a:pPr>
            <a:r>
              <a:rPr lang="en-US" sz="3999">
                <a:solidFill>
                  <a:srgbClr val="000000"/>
                </a:solidFill>
                <a:latin typeface="Poppins"/>
                <a:ea typeface="Poppins"/>
                <a:cs typeface="Poppins"/>
                <a:sym typeface="Poppins"/>
              </a:rPr>
              <a:t>34 CFR Part 300               Texas Government Code</a:t>
            </a:r>
          </a:p>
          <a:p>
            <a:pPr marL="0" lvl="0" indent="0" algn="l">
              <a:lnSpc>
                <a:spcPts val="5159"/>
              </a:lnSpc>
            </a:pPr>
            <a:r>
              <a:rPr lang="en-US" sz="3999">
                <a:solidFill>
                  <a:srgbClr val="000000"/>
                </a:solidFill>
                <a:latin typeface="Poppins"/>
                <a:ea typeface="Poppins"/>
                <a:cs typeface="Poppins"/>
                <a:sym typeface="Poppins"/>
              </a:rPr>
              <a:t>                                            19 TAC Chapter 89</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12472426" y="-1184202"/>
            <a:ext cx="7017226" cy="11963892"/>
            <a:chOff x="0" y="0"/>
            <a:chExt cx="1848158" cy="3150984"/>
          </a:xfrm>
        </p:grpSpPr>
        <p:sp>
          <p:nvSpPr>
            <p:cNvPr id="3" name="Freeform 3"/>
            <p:cNvSpPr/>
            <p:nvPr/>
          </p:nvSpPr>
          <p:spPr>
            <a:xfrm>
              <a:off x="0" y="0"/>
              <a:ext cx="1848158" cy="3150984"/>
            </a:xfrm>
            <a:custGeom>
              <a:avLst/>
              <a:gdLst/>
              <a:ahLst/>
              <a:cxnLst/>
              <a:rect l="l" t="t" r="r" b="b"/>
              <a:pathLst>
                <a:path w="1848158" h="3150984">
                  <a:moveTo>
                    <a:pt x="0" y="0"/>
                  </a:moveTo>
                  <a:lnTo>
                    <a:pt x="1848158" y="0"/>
                  </a:lnTo>
                  <a:lnTo>
                    <a:pt x="1848158" y="3150984"/>
                  </a:lnTo>
                  <a:lnTo>
                    <a:pt x="0" y="3150984"/>
                  </a:lnTo>
                  <a:close/>
                </a:path>
              </a:pathLst>
            </a:custGeom>
            <a:solidFill>
              <a:srgbClr val="FFD076"/>
            </a:solidFill>
          </p:spPr>
          <p:txBody>
            <a:bodyPr/>
            <a:lstStyle/>
            <a:p>
              <a:endParaRPr lang="en-US"/>
            </a:p>
          </p:txBody>
        </p:sp>
        <p:sp>
          <p:nvSpPr>
            <p:cNvPr id="4" name="TextBox 4"/>
            <p:cNvSpPr txBox="1"/>
            <p:nvPr/>
          </p:nvSpPr>
          <p:spPr>
            <a:xfrm>
              <a:off x="0" y="-57150"/>
              <a:ext cx="1848158" cy="320813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1498034" y="2355594"/>
            <a:ext cx="15291933" cy="5575813"/>
            <a:chOff x="0" y="0"/>
            <a:chExt cx="4027505" cy="1468527"/>
          </a:xfrm>
        </p:grpSpPr>
        <p:sp>
          <p:nvSpPr>
            <p:cNvPr id="6" name="Freeform 6"/>
            <p:cNvSpPr/>
            <p:nvPr/>
          </p:nvSpPr>
          <p:spPr>
            <a:xfrm>
              <a:off x="0" y="0"/>
              <a:ext cx="4027505" cy="1468527"/>
            </a:xfrm>
            <a:custGeom>
              <a:avLst/>
              <a:gdLst/>
              <a:ahLst/>
              <a:cxnLst/>
              <a:rect l="l" t="t" r="r" b="b"/>
              <a:pathLst>
                <a:path w="4027505" h="1468527">
                  <a:moveTo>
                    <a:pt x="0" y="0"/>
                  </a:moveTo>
                  <a:lnTo>
                    <a:pt x="4027505" y="0"/>
                  </a:lnTo>
                  <a:lnTo>
                    <a:pt x="4027505" y="1468527"/>
                  </a:lnTo>
                  <a:lnTo>
                    <a:pt x="0" y="1468527"/>
                  </a:lnTo>
                  <a:close/>
                </a:path>
              </a:pathLst>
            </a:custGeom>
            <a:solidFill>
              <a:srgbClr val="FFFFFF"/>
            </a:solidFill>
          </p:spPr>
          <p:txBody>
            <a:bodyPr/>
            <a:lstStyle/>
            <a:p>
              <a:endParaRPr lang="en-US"/>
            </a:p>
          </p:txBody>
        </p:sp>
        <p:sp>
          <p:nvSpPr>
            <p:cNvPr id="7" name="TextBox 7"/>
            <p:cNvSpPr txBox="1"/>
            <p:nvPr/>
          </p:nvSpPr>
          <p:spPr>
            <a:xfrm>
              <a:off x="0" y="-57150"/>
              <a:ext cx="4027505" cy="1525677"/>
            </a:xfrm>
            <a:prstGeom prst="rect">
              <a:avLst/>
            </a:prstGeom>
          </p:spPr>
          <p:txBody>
            <a:bodyPr lIns="50800" tIns="50800" rIns="50800" bIns="50800" rtlCol="0" anchor="ctr"/>
            <a:lstStyle/>
            <a:p>
              <a:pPr algn="ctr">
                <a:lnSpc>
                  <a:spcPts val="3560"/>
                </a:lnSpc>
              </a:pPr>
              <a:endParaRPr/>
            </a:p>
          </p:txBody>
        </p:sp>
      </p:grpSp>
      <p:grpSp>
        <p:nvGrpSpPr>
          <p:cNvPr id="8" name="Group 8"/>
          <p:cNvGrpSpPr/>
          <p:nvPr/>
        </p:nvGrpSpPr>
        <p:grpSpPr>
          <a:xfrm>
            <a:off x="1498034" y="2355594"/>
            <a:ext cx="956740" cy="5575813"/>
            <a:chOff x="0" y="0"/>
            <a:chExt cx="251981" cy="1468527"/>
          </a:xfrm>
        </p:grpSpPr>
        <p:sp>
          <p:nvSpPr>
            <p:cNvPr id="9" name="Freeform 9"/>
            <p:cNvSpPr/>
            <p:nvPr/>
          </p:nvSpPr>
          <p:spPr>
            <a:xfrm>
              <a:off x="0" y="0"/>
              <a:ext cx="251981" cy="1468527"/>
            </a:xfrm>
            <a:custGeom>
              <a:avLst/>
              <a:gdLst/>
              <a:ahLst/>
              <a:cxnLst/>
              <a:rect l="l" t="t" r="r" b="b"/>
              <a:pathLst>
                <a:path w="251981" h="1468527">
                  <a:moveTo>
                    <a:pt x="0" y="0"/>
                  </a:moveTo>
                  <a:lnTo>
                    <a:pt x="251981" y="0"/>
                  </a:lnTo>
                  <a:lnTo>
                    <a:pt x="251981" y="1468527"/>
                  </a:lnTo>
                  <a:lnTo>
                    <a:pt x="0" y="1468527"/>
                  </a:lnTo>
                  <a:close/>
                </a:path>
              </a:pathLst>
            </a:custGeom>
            <a:solidFill>
              <a:srgbClr val="FFD076"/>
            </a:solidFill>
          </p:spPr>
          <p:txBody>
            <a:bodyPr/>
            <a:lstStyle/>
            <a:p>
              <a:endParaRPr lang="en-US"/>
            </a:p>
          </p:txBody>
        </p:sp>
        <p:sp>
          <p:nvSpPr>
            <p:cNvPr id="10" name="TextBox 10"/>
            <p:cNvSpPr txBox="1"/>
            <p:nvPr/>
          </p:nvSpPr>
          <p:spPr>
            <a:xfrm>
              <a:off x="0" y="-57150"/>
              <a:ext cx="251981" cy="1525677"/>
            </a:xfrm>
            <a:prstGeom prst="rect">
              <a:avLst/>
            </a:prstGeom>
          </p:spPr>
          <p:txBody>
            <a:bodyPr lIns="50800" tIns="50800" rIns="50800" bIns="50800" rtlCol="0" anchor="ctr"/>
            <a:lstStyle/>
            <a:p>
              <a:pPr algn="ctr">
                <a:lnSpc>
                  <a:spcPts val="3560"/>
                </a:lnSpc>
              </a:pPr>
              <a:endParaRPr/>
            </a:p>
          </p:txBody>
        </p:sp>
      </p:grpSp>
      <p:sp>
        <p:nvSpPr>
          <p:cNvPr id="11" name="TextBox 11"/>
          <p:cNvSpPr txBox="1"/>
          <p:nvPr/>
        </p:nvSpPr>
        <p:spPr>
          <a:xfrm>
            <a:off x="2879551" y="2422811"/>
            <a:ext cx="13097574" cy="2720689"/>
          </a:xfrm>
          <a:prstGeom prst="rect">
            <a:avLst/>
          </a:prstGeom>
        </p:spPr>
        <p:txBody>
          <a:bodyPr lIns="0" tIns="0" rIns="0" bIns="0" rtlCol="0" anchor="t">
            <a:spAutoFit/>
          </a:bodyPr>
          <a:lstStyle/>
          <a:p>
            <a:pPr algn="l">
              <a:lnSpc>
                <a:spcPts val="10690"/>
              </a:lnSpc>
            </a:pPr>
            <a:r>
              <a:rPr lang="en-US" sz="7636" b="1">
                <a:solidFill>
                  <a:srgbClr val="000000"/>
                </a:solidFill>
                <a:latin typeface="Poppins Bold"/>
                <a:ea typeface="Poppins Bold"/>
                <a:cs typeface="Poppins Bold"/>
                <a:sym typeface="Poppins Bold"/>
              </a:rPr>
              <a:t>What is Child Find?</a:t>
            </a:r>
          </a:p>
          <a:p>
            <a:pPr marL="0" lvl="0" indent="0" algn="l">
              <a:lnSpc>
                <a:spcPts val="10690"/>
              </a:lnSpc>
              <a:spcBef>
                <a:spcPct val="0"/>
              </a:spcBef>
            </a:pPr>
            <a:endParaRPr lang="en-US" sz="7636" b="1">
              <a:solidFill>
                <a:srgbClr val="000000"/>
              </a:solidFill>
              <a:latin typeface="Poppins Bold"/>
              <a:ea typeface="Poppins Bold"/>
              <a:cs typeface="Poppins Bold"/>
              <a:sym typeface="Poppins Bold"/>
            </a:endParaRPr>
          </a:p>
        </p:txBody>
      </p:sp>
      <p:sp>
        <p:nvSpPr>
          <p:cNvPr id="12" name="TextBox 12"/>
          <p:cNvSpPr txBox="1"/>
          <p:nvPr/>
        </p:nvSpPr>
        <p:spPr>
          <a:xfrm>
            <a:off x="3408135" y="3802206"/>
            <a:ext cx="12572904" cy="39382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000000"/>
                </a:solidFill>
                <a:latin typeface="Poppins"/>
                <a:ea typeface="Poppins"/>
                <a:cs typeface="Poppins"/>
                <a:sym typeface="Poppins"/>
              </a:rPr>
              <a:t>Child Find refers to the federal requirement under the Individuals with Disabilities Education Act (IDEA) that all children in need of special education services are identified, located, and evaluated.  Schools are responsible for conducting Child Find and identifying all IDEA-eligible students that reside in their jurisdiction.  Child Find is not a passive activity, but rather an active process.</a:t>
            </a:r>
          </a:p>
        </p:txBody>
      </p:sp>
      <p:sp>
        <p:nvSpPr>
          <p:cNvPr id="13" name="Freeform 13"/>
          <p:cNvSpPr/>
          <p:nvPr/>
        </p:nvSpPr>
        <p:spPr>
          <a:xfrm>
            <a:off x="1085797" y="1028700"/>
            <a:ext cx="2017463" cy="2030152"/>
          </a:xfrm>
          <a:custGeom>
            <a:avLst/>
            <a:gdLst/>
            <a:ahLst/>
            <a:cxnLst/>
            <a:rect l="l" t="t" r="r" b="b"/>
            <a:pathLst>
              <a:path w="2017463" h="2030152">
                <a:moveTo>
                  <a:pt x="0" y="0"/>
                </a:moveTo>
                <a:lnTo>
                  <a:pt x="2017464" y="0"/>
                </a:lnTo>
                <a:lnTo>
                  <a:pt x="2017464"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5781235" y="7228148"/>
            <a:ext cx="2017463" cy="2030152"/>
          </a:xfrm>
          <a:custGeom>
            <a:avLst/>
            <a:gdLst/>
            <a:ahLst/>
            <a:cxnLst/>
            <a:rect l="l" t="t" r="r" b="b"/>
            <a:pathLst>
              <a:path w="2017463" h="2030152">
                <a:moveTo>
                  <a:pt x="0" y="0"/>
                </a:moveTo>
                <a:lnTo>
                  <a:pt x="2017463" y="0"/>
                </a:lnTo>
                <a:lnTo>
                  <a:pt x="2017463" y="2030152"/>
                </a:lnTo>
                <a:lnTo>
                  <a:pt x="0" y="20301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867815" cy="10287000"/>
            <a:chOff x="0" y="0"/>
            <a:chExt cx="1808807" cy="2709333"/>
          </a:xfrm>
        </p:grpSpPr>
        <p:sp>
          <p:nvSpPr>
            <p:cNvPr id="3" name="Freeform 3"/>
            <p:cNvSpPr/>
            <p:nvPr/>
          </p:nvSpPr>
          <p:spPr>
            <a:xfrm>
              <a:off x="0" y="0"/>
              <a:ext cx="1808807" cy="2709333"/>
            </a:xfrm>
            <a:custGeom>
              <a:avLst/>
              <a:gdLst/>
              <a:ahLst/>
              <a:cxnLst/>
              <a:rect l="l" t="t" r="r" b="b"/>
              <a:pathLst>
                <a:path w="1808807" h="2709333">
                  <a:moveTo>
                    <a:pt x="0" y="0"/>
                  </a:moveTo>
                  <a:lnTo>
                    <a:pt x="1808807" y="0"/>
                  </a:lnTo>
                  <a:lnTo>
                    <a:pt x="1808807" y="2709333"/>
                  </a:lnTo>
                  <a:lnTo>
                    <a:pt x="0" y="2709333"/>
                  </a:lnTo>
                  <a:close/>
                </a:path>
              </a:pathLst>
            </a:custGeom>
            <a:solidFill>
              <a:srgbClr val="FFD076"/>
            </a:solidFill>
          </p:spPr>
          <p:txBody>
            <a:bodyPr/>
            <a:lstStyle/>
            <a:p>
              <a:endParaRPr lang="en-US"/>
            </a:p>
          </p:txBody>
        </p:sp>
        <p:sp>
          <p:nvSpPr>
            <p:cNvPr id="4" name="TextBox 4"/>
            <p:cNvSpPr txBox="1"/>
            <p:nvPr/>
          </p:nvSpPr>
          <p:spPr>
            <a:xfrm>
              <a:off x="0" y="-57150"/>
              <a:ext cx="1808807" cy="2766483"/>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8336281" y="9421904"/>
            <a:ext cx="9951719" cy="408123"/>
            <a:chOff x="0" y="0"/>
            <a:chExt cx="2621029" cy="107489"/>
          </a:xfrm>
        </p:grpSpPr>
        <p:sp>
          <p:nvSpPr>
            <p:cNvPr id="6" name="Freeform 6"/>
            <p:cNvSpPr/>
            <p:nvPr/>
          </p:nvSpPr>
          <p:spPr>
            <a:xfrm>
              <a:off x="0" y="0"/>
              <a:ext cx="2621029" cy="107489"/>
            </a:xfrm>
            <a:custGeom>
              <a:avLst/>
              <a:gdLst/>
              <a:ahLst/>
              <a:cxnLst/>
              <a:rect l="l" t="t" r="r" b="b"/>
              <a:pathLst>
                <a:path w="2621029" h="107489">
                  <a:moveTo>
                    <a:pt x="0" y="0"/>
                  </a:moveTo>
                  <a:lnTo>
                    <a:pt x="2621029" y="0"/>
                  </a:lnTo>
                  <a:lnTo>
                    <a:pt x="2621029" y="107489"/>
                  </a:lnTo>
                  <a:lnTo>
                    <a:pt x="0" y="107489"/>
                  </a:lnTo>
                  <a:close/>
                </a:path>
              </a:pathLst>
            </a:custGeom>
            <a:solidFill>
              <a:srgbClr val="FFD076"/>
            </a:solidFill>
          </p:spPr>
          <p:txBody>
            <a:bodyPr/>
            <a:lstStyle/>
            <a:p>
              <a:endParaRPr lang="en-US"/>
            </a:p>
          </p:txBody>
        </p:sp>
        <p:sp>
          <p:nvSpPr>
            <p:cNvPr id="7" name="TextBox 7"/>
            <p:cNvSpPr txBox="1"/>
            <p:nvPr/>
          </p:nvSpPr>
          <p:spPr>
            <a:xfrm>
              <a:off x="0" y="-57150"/>
              <a:ext cx="2621029" cy="164639"/>
            </a:xfrm>
            <a:prstGeom prst="rect">
              <a:avLst/>
            </a:prstGeom>
          </p:spPr>
          <p:txBody>
            <a:bodyPr lIns="50800" tIns="50800" rIns="50800" bIns="50800" rtlCol="0" anchor="ctr"/>
            <a:lstStyle/>
            <a:p>
              <a:pPr algn="ctr">
                <a:lnSpc>
                  <a:spcPts val="3560"/>
                </a:lnSpc>
              </a:pPr>
              <a:endParaRPr/>
            </a:p>
          </p:txBody>
        </p:sp>
      </p:grpSp>
      <p:sp>
        <p:nvSpPr>
          <p:cNvPr id="8" name="Freeform 8"/>
          <p:cNvSpPr/>
          <p:nvPr/>
        </p:nvSpPr>
        <p:spPr>
          <a:xfrm>
            <a:off x="665022" y="3532458"/>
            <a:ext cx="16957957" cy="5468941"/>
          </a:xfrm>
          <a:custGeom>
            <a:avLst/>
            <a:gdLst/>
            <a:ahLst/>
            <a:cxnLst/>
            <a:rect l="l" t="t" r="r" b="b"/>
            <a:pathLst>
              <a:path w="16957957" h="5468941">
                <a:moveTo>
                  <a:pt x="0" y="0"/>
                </a:moveTo>
                <a:lnTo>
                  <a:pt x="16957956" y="0"/>
                </a:lnTo>
                <a:lnTo>
                  <a:pt x="16957956" y="5468941"/>
                </a:lnTo>
                <a:lnTo>
                  <a:pt x="0" y="5468941"/>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576830" y="549227"/>
            <a:ext cx="6290986" cy="2562727"/>
          </a:xfrm>
          <a:prstGeom prst="rect">
            <a:avLst/>
          </a:prstGeom>
        </p:spPr>
        <p:txBody>
          <a:bodyPr lIns="0" tIns="0" rIns="0" bIns="0" rtlCol="0" anchor="t">
            <a:spAutoFit/>
          </a:bodyPr>
          <a:lstStyle/>
          <a:p>
            <a:pPr marL="0" lvl="0" indent="0" algn="l">
              <a:lnSpc>
                <a:spcPts val="10017"/>
              </a:lnSpc>
              <a:spcBef>
                <a:spcPct val="0"/>
              </a:spcBef>
            </a:pPr>
            <a:r>
              <a:rPr lang="en-US" sz="7155" b="1">
                <a:solidFill>
                  <a:srgbClr val="000000"/>
                </a:solidFill>
                <a:latin typeface="Poppins Bold"/>
                <a:ea typeface="Poppins Bold"/>
                <a:cs typeface="Poppins Bold"/>
                <a:sym typeface="Poppins Bold"/>
              </a:rPr>
              <a:t>Who is Covered?</a:t>
            </a:r>
          </a:p>
        </p:txBody>
      </p:sp>
      <p:sp>
        <p:nvSpPr>
          <p:cNvPr id="10" name="TextBox 10"/>
          <p:cNvSpPr txBox="1"/>
          <p:nvPr/>
        </p:nvSpPr>
        <p:spPr>
          <a:xfrm>
            <a:off x="7285742" y="914400"/>
            <a:ext cx="10478860" cy="2072640"/>
          </a:xfrm>
          <a:prstGeom prst="rect">
            <a:avLst/>
          </a:prstGeom>
        </p:spPr>
        <p:txBody>
          <a:bodyPr lIns="0" tIns="0" rIns="0" bIns="0" rtlCol="0" anchor="t">
            <a:spAutoFit/>
          </a:bodyPr>
          <a:lstStyle/>
          <a:p>
            <a:pPr marL="0" lvl="0" indent="0" algn="l">
              <a:lnSpc>
                <a:spcPts val="5459"/>
              </a:lnSpc>
              <a:spcBef>
                <a:spcPct val="0"/>
              </a:spcBef>
            </a:pPr>
            <a:r>
              <a:rPr lang="en-US" sz="3900">
                <a:solidFill>
                  <a:srgbClr val="000000"/>
                </a:solidFill>
                <a:latin typeface="Poppins"/>
                <a:ea typeface="Poppins"/>
                <a:cs typeface="Poppins"/>
                <a:sym typeface="Poppins"/>
              </a:rPr>
              <a:t>Children with disabilities from birth through age 21 who may require early intervention or special education services.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867815" cy="10287000"/>
            <a:chOff x="0" y="0"/>
            <a:chExt cx="1808807" cy="2709333"/>
          </a:xfrm>
        </p:grpSpPr>
        <p:sp>
          <p:nvSpPr>
            <p:cNvPr id="3" name="Freeform 3"/>
            <p:cNvSpPr/>
            <p:nvPr/>
          </p:nvSpPr>
          <p:spPr>
            <a:xfrm>
              <a:off x="0" y="0"/>
              <a:ext cx="1808807" cy="2709333"/>
            </a:xfrm>
            <a:custGeom>
              <a:avLst/>
              <a:gdLst/>
              <a:ahLst/>
              <a:cxnLst/>
              <a:rect l="l" t="t" r="r" b="b"/>
              <a:pathLst>
                <a:path w="1808807" h="2709333">
                  <a:moveTo>
                    <a:pt x="0" y="0"/>
                  </a:moveTo>
                  <a:lnTo>
                    <a:pt x="1808807" y="0"/>
                  </a:lnTo>
                  <a:lnTo>
                    <a:pt x="1808807" y="2709333"/>
                  </a:lnTo>
                  <a:lnTo>
                    <a:pt x="0" y="2709333"/>
                  </a:lnTo>
                  <a:close/>
                </a:path>
              </a:pathLst>
            </a:custGeom>
            <a:solidFill>
              <a:srgbClr val="FFD076"/>
            </a:solidFill>
          </p:spPr>
          <p:txBody>
            <a:bodyPr/>
            <a:lstStyle/>
            <a:p>
              <a:endParaRPr lang="en-US"/>
            </a:p>
          </p:txBody>
        </p:sp>
        <p:sp>
          <p:nvSpPr>
            <p:cNvPr id="4" name="TextBox 4"/>
            <p:cNvSpPr txBox="1"/>
            <p:nvPr/>
          </p:nvSpPr>
          <p:spPr>
            <a:xfrm>
              <a:off x="0" y="-57150"/>
              <a:ext cx="1808807" cy="2766483"/>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8336281" y="9421904"/>
            <a:ext cx="9951719" cy="408123"/>
            <a:chOff x="0" y="0"/>
            <a:chExt cx="2621029" cy="107489"/>
          </a:xfrm>
        </p:grpSpPr>
        <p:sp>
          <p:nvSpPr>
            <p:cNvPr id="6" name="Freeform 6"/>
            <p:cNvSpPr/>
            <p:nvPr/>
          </p:nvSpPr>
          <p:spPr>
            <a:xfrm>
              <a:off x="0" y="0"/>
              <a:ext cx="2621029" cy="107489"/>
            </a:xfrm>
            <a:custGeom>
              <a:avLst/>
              <a:gdLst/>
              <a:ahLst/>
              <a:cxnLst/>
              <a:rect l="l" t="t" r="r" b="b"/>
              <a:pathLst>
                <a:path w="2621029" h="107489">
                  <a:moveTo>
                    <a:pt x="0" y="0"/>
                  </a:moveTo>
                  <a:lnTo>
                    <a:pt x="2621029" y="0"/>
                  </a:lnTo>
                  <a:lnTo>
                    <a:pt x="2621029" y="107489"/>
                  </a:lnTo>
                  <a:lnTo>
                    <a:pt x="0" y="107489"/>
                  </a:lnTo>
                  <a:close/>
                </a:path>
              </a:pathLst>
            </a:custGeom>
            <a:solidFill>
              <a:srgbClr val="FFD076"/>
            </a:solidFill>
          </p:spPr>
          <p:txBody>
            <a:bodyPr/>
            <a:lstStyle/>
            <a:p>
              <a:endParaRPr lang="en-US"/>
            </a:p>
          </p:txBody>
        </p:sp>
        <p:sp>
          <p:nvSpPr>
            <p:cNvPr id="7" name="TextBox 7"/>
            <p:cNvSpPr txBox="1"/>
            <p:nvPr/>
          </p:nvSpPr>
          <p:spPr>
            <a:xfrm>
              <a:off x="0" y="-57150"/>
              <a:ext cx="2621029" cy="164639"/>
            </a:xfrm>
            <a:prstGeom prst="rect">
              <a:avLst/>
            </a:prstGeom>
          </p:spPr>
          <p:txBody>
            <a:bodyPr lIns="50800" tIns="50800" rIns="50800" bIns="50800" rtlCol="0" anchor="ctr"/>
            <a:lstStyle/>
            <a:p>
              <a:pPr algn="ctr">
                <a:lnSpc>
                  <a:spcPts val="3560"/>
                </a:lnSpc>
              </a:pPr>
              <a:endParaRPr/>
            </a:p>
          </p:txBody>
        </p:sp>
      </p:grpSp>
      <p:sp>
        <p:nvSpPr>
          <p:cNvPr id="8" name="TextBox 8"/>
          <p:cNvSpPr txBox="1"/>
          <p:nvPr/>
        </p:nvSpPr>
        <p:spPr>
          <a:xfrm>
            <a:off x="576830" y="549227"/>
            <a:ext cx="6290986" cy="2562727"/>
          </a:xfrm>
          <a:prstGeom prst="rect">
            <a:avLst/>
          </a:prstGeom>
        </p:spPr>
        <p:txBody>
          <a:bodyPr lIns="0" tIns="0" rIns="0" bIns="0" rtlCol="0" anchor="t">
            <a:spAutoFit/>
          </a:bodyPr>
          <a:lstStyle/>
          <a:p>
            <a:pPr marL="0" lvl="0" indent="0" algn="l">
              <a:lnSpc>
                <a:spcPts val="10017"/>
              </a:lnSpc>
              <a:spcBef>
                <a:spcPct val="0"/>
              </a:spcBef>
            </a:pPr>
            <a:r>
              <a:rPr lang="en-US" sz="7155" b="1">
                <a:solidFill>
                  <a:srgbClr val="000000"/>
                </a:solidFill>
                <a:latin typeface="Poppins Bold"/>
                <a:ea typeface="Poppins Bold"/>
                <a:cs typeface="Poppins Bold"/>
                <a:sym typeface="Poppins Bold"/>
              </a:rPr>
              <a:t>Who is Covered?</a:t>
            </a:r>
          </a:p>
        </p:txBody>
      </p:sp>
      <p:sp>
        <p:nvSpPr>
          <p:cNvPr id="9" name="TextBox 9"/>
          <p:cNvSpPr txBox="1"/>
          <p:nvPr/>
        </p:nvSpPr>
        <p:spPr>
          <a:xfrm>
            <a:off x="7285742" y="952500"/>
            <a:ext cx="10478860" cy="8322945"/>
          </a:xfrm>
          <a:prstGeom prst="rect">
            <a:avLst/>
          </a:prstGeom>
        </p:spPr>
        <p:txBody>
          <a:bodyPr lIns="0" tIns="0" rIns="0" bIns="0" rtlCol="0" anchor="t">
            <a:spAutoFit/>
          </a:bodyPr>
          <a:lstStyle/>
          <a:p>
            <a:pPr algn="l">
              <a:lnSpc>
                <a:spcPts val="5070"/>
              </a:lnSpc>
            </a:pPr>
            <a:r>
              <a:rPr lang="en-US" sz="3900">
                <a:solidFill>
                  <a:srgbClr val="000000"/>
                </a:solidFill>
                <a:latin typeface="Poppins"/>
                <a:ea typeface="Poppins"/>
                <a:cs typeface="Poppins"/>
                <a:sym typeface="Poppins"/>
              </a:rPr>
              <a:t>MISD provides special education and related services to eligible students ages 3 through 21 who reside within McAllen or MISD’s jurisdiction.</a:t>
            </a:r>
          </a:p>
          <a:p>
            <a:pPr algn="l">
              <a:lnSpc>
                <a:spcPts val="5070"/>
              </a:lnSpc>
            </a:pPr>
            <a:endParaRPr lang="en-US" sz="3900">
              <a:solidFill>
                <a:srgbClr val="000000"/>
              </a:solidFill>
              <a:latin typeface="Poppins"/>
              <a:ea typeface="Poppins"/>
              <a:cs typeface="Poppins"/>
              <a:sym typeface="Poppins"/>
            </a:endParaRPr>
          </a:p>
          <a:p>
            <a:pPr algn="l">
              <a:lnSpc>
                <a:spcPts val="5070"/>
              </a:lnSpc>
            </a:pPr>
            <a:r>
              <a:rPr lang="en-US" sz="3900">
                <a:solidFill>
                  <a:srgbClr val="000000"/>
                </a:solidFill>
                <a:latin typeface="Poppins"/>
                <a:ea typeface="Poppins"/>
                <a:cs typeface="Poppins"/>
                <a:sym typeface="Poppins"/>
              </a:rPr>
              <a:t>To be eligible, a student must:</a:t>
            </a:r>
          </a:p>
          <a:p>
            <a:pPr algn="l">
              <a:lnSpc>
                <a:spcPts val="5070"/>
              </a:lnSpc>
            </a:pPr>
            <a:endParaRPr lang="en-US" sz="3900">
              <a:solidFill>
                <a:srgbClr val="000000"/>
              </a:solidFill>
              <a:latin typeface="Poppins"/>
              <a:ea typeface="Poppins"/>
              <a:cs typeface="Poppins"/>
              <a:sym typeface="Poppins"/>
            </a:endParaRPr>
          </a:p>
          <a:p>
            <a:pPr algn="l">
              <a:lnSpc>
                <a:spcPts val="5070"/>
              </a:lnSpc>
            </a:pPr>
            <a:r>
              <a:rPr lang="en-US" sz="3900">
                <a:solidFill>
                  <a:srgbClr val="000000"/>
                </a:solidFill>
                <a:latin typeface="Poppins"/>
                <a:ea typeface="Poppins"/>
                <a:cs typeface="Poppins"/>
                <a:sym typeface="Poppins"/>
              </a:rPr>
              <a:t>(a) have one or more of the thirteen qualifying disabilities</a:t>
            </a:r>
          </a:p>
          <a:p>
            <a:pPr algn="l">
              <a:lnSpc>
                <a:spcPts val="5070"/>
              </a:lnSpc>
            </a:pPr>
            <a:endParaRPr lang="en-US" sz="3900">
              <a:solidFill>
                <a:srgbClr val="000000"/>
              </a:solidFill>
              <a:latin typeface="Poppins"/>
              <a:ea typeface="Poppins"/>
              <a:cs typeface="Poppins"/>
              <a:sym typeface="Poppins"/>
            </a:endParaRPr>
          </a:p>
          <a:p>
            <a:pPr marL="0" lvl="0" indent="0" algn="l">
              <a:lnSpc>
                <a:spcPts val="5070"/>
              </a:lnSpc>
            </a:pPr>
            <a:r>
              <a:rPr lang="en-US" sz="3900">
                <a:solidFill>
                  <a:srgbClr val="000000"/>
                </a:solidFill>
                <a:latin typeface="Poppins"/>
                <a:ea typeface="Poppins"/>
                <a:cs typeface="Poppins"/>
                <a:sym typeface="Poppins"/>
              </a:rPr>
              <a:t>(b) need special education and related services - </a:t>
            </a:r>
            <a:r>
              <a:rPr lang="en-US" sz="3900" i="1">
                <a:solidFill>
                  <a:srgbClr val="000000"/>
                </a:solidFill>
                <a:latin typeface="Poppins Italics"/>
                <a:ea typeface="Poppins Italics"/>
                <a:cs typeface="Poppins Italics"/>
                <a:sym typeface="Poppins Italics"/>
              </a:rPr>
              <a:t>Specially Designed Instruction</a:t>
            </a:r>
            <a:r>
              <a:rPr lang="en-US" sz="3900">
                <a:solidFill>
                  <a:srgbClr val="000000"/>
                </a:solidFill>
                <a:latin typeface="Poppins"/>
                <a:ea typeface="Poppins"/>
                <a:cs typeface="Poppins"/>
                <a:sym typeface="Poppins"/>
              </a:rPr>
              <a:t> - because of the disability</a:t>
            </a:r>
          </a:p>
        </p:txBody>
      </p:sp>
      <p:sp>
        <p:nvSpPr>
          <p:cNvPr id="10" name="TextBox 10"/>
          <p:cNvSpPr txBox="1"/>
          <p:nvPr/>
        </p:nvSpPr>
        <p:spPr>
          <a:xfrm>
            <a:off x="1028700" y="5623992"/>
            <a:ext cx="5057040" cy="265747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Inter"/>
                <a:ea typeface="Inter"/>
                <a:cs typeface="Inter"/>
                <a:sym typeface="Inter"/>
              </a:rPr>
              <a:t>MISD also services students from birth through age 21 who have a Visual Impairment or are Deaf or Hard of Hearing.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867815" cy="10287000"/>
            <a:chOff x="0" y="0"/>
            <a:chExt cx="1808807" cy="2709333"/>
          </a:xfrm>
        </p:grpSpPr>
        <p:sp>
          <p:nvSpPr>
            <p:cNvPr id="3" name="Freeform 3"/>
            <p:cNvSpPr/>
            <p:nvPr/>
          </p:nvSpPr>
          <p:spPr>
            <a:xfrm>
              <a:off x="0" y="0"/>
              <a:ext cx="1808807" cy="2709333"/>
            </a:xfrm>
            <a:custGeom>
              <a:avLst/>
              <a:gdLst/>
              <a:ahLst/>
              <a:cxnLst/>
              <a:rect l="l" t="t" r="r" b="b"/>
              <a:pathLst>
                <a:path w="1808807" h="2709333">
                  <a:moveTo>
                    <a:pt x="0" y="0"/>
                  </a:moveTo>
                  <a:lnTo>
                    <a:pt x="1808807" y="0"/>
                  </a:lnTo>
                  <a:lnTo>
                    <a:pt x="1808807" y="2709333"/>
                  </a:lnTo>
                  <a:lnTo>
                    <a:pt x="0" y="2709333"/>
                  </a:lnTo>
                  <a:close/>
                </a:path>
              </a:pathLst>
            </a:custGeom>
            <a:solidFill>
              <a:srgbClr val="FFD076"/>
            </a:solidFill>
          </p:spPr>
          <p:txBody>
            <a:bodyPr/>
            <a:lstStyle/>
            <a:p>
              <a:endParaRPr lang="en-US"/>
            </a:p>
          </p:txBody>
        </p:sp>
        <p:sp>
          <p:nvSpPr>
            <p:cNvPr id="4" name="TextBox 4"/>
            <p:cNvSpPr txBox="1"/>
            <p:nvPr/>
          </p:nvSpPr>
          <p:spPr>
            <a:xfrm>
              <a:off x="0" y="-57150"/>
              <a:ext cx="1808807" cy="2766483"/>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8336281" y="9421904"/>
            <a:ext cx="9951719" cy="408123"/>
            <a:chOff x="0" y="0"/>
            <a:chExt cx="2621029" cy="107489"/>
          </a:xfrm>
        </p:grpSpPr>
        <p:sp>
          <p:nvSpPr>
            <p:cNvPr id="6" name="Freeform 6"/>
            <p:cNvSpPr/>
            <p:nvPr/>
          </p:nvSpPr>
          <p:spPr>
            <a:xfrm>
              <a:off x="0" y="0"/>
              <a:ext cx="2621029" cy="107489"/>
            </a:xfrm>
            <a:custGeom>
              <a:avLst/>
              <a:gdLst/>
              <a:ahLst/>
              <a:cxnLst/>
              <a:rect l="l" t="t" r="r" b="b"/>
              <a:pathLst>
                <a:path w="2621029" h="107489">
                  <a:moveTo>
                    <a:pt x="0" y="0"/>
                  </a:moveTo>
                  <a:lnTo>
                    <a:pt x="2621029" y="0"/>
                  </a:lnTo>
                  <a:lnTo>
                    <a:pt x="2621029" y="107489"/>
                  </a:lnTo>
                  <a:lnTo>
                    <a:pt x="0" y="107489"/>
                  </a:lnTo>
                  <a:close/>
                </a:path>
              </a:pathLst>
            </a:custGeom>
            <a:solidFill>
              <a:srgbClr val="FFD076"/>
            </a:solidFill>
          </p:spPr>
          <p:txBody>
            <a:bodyPr/>
            <a:lstStyle/>
            <a:p>
              <a:endParaRPr lang="en-US"/>
            </a:p>
          </p:txBody>
        </p:sp>
        <p:sp>
          <p:nvSpPr>
            <p:cNvPr id="7" name="TextBox 7"/>
            <p:cNvSpPr txBox="1"/>
            <p:nvPr/>
          </p:nvSpPr>
          <p:spPr>
            <a:xfrm>
              <a:off x="0" y="-57150"/>
              <a:ext cx="2621029" cy="164639"/>
            </a:xfrm>
            <a:prstGeom prst="rect">
              <a:avLst/>
            </a:prstGeom>
          </p:spPr>
          <p:txBody>
            <a:bodyPr lIns="50800" tIns="50800" rIns="50800" bIns="50800" rtlCol="0" anchor="ctr"/>
            <a:lstStyle/>
            <a:p>
              <a:pPr algn="ctr">
                <a:lnSpc>
                  <a:spcPts val="3560"/>
                </a:lnSpc>
              </a:pPr>
              <a:endParaRPr/>
            </a:p>
          </p:txBody>
        </p:sp>
      </p:grpSp>
      <p:sp>
        <p:nvSpPr>
          <p:cNvPr id="8" name="TextBox 8"/>
          <p:cNvSpPr txBox="1"/>
          <p:nvPr/>
        </p:nvSpPr>
        <p:spPr>
          <a:xfrm>
            <a:off x="576830" y="549227"/>
            <a:ext cx="6290986" cy="2562727"/>
          </a:xfrm>
          <a:prstGeom prst="rect">
            <a:avLst/>
          </a:prstGeom>
        </p:spPr>
        <p:txBody>
          <a:bodyPr lIns="0" tIns="0" rIns="0" bIns="0" rtlCol="0" anchor="t">
            <a:spAutoFit/>
          </a:bodyPr>
          <a:lstStyle/>
          <a:p>
            <a:pPr marL="0" lvl="0" indent="0" algn="l">
              <a:lnSpc>
                <a:spcPts val="10017"/>
              </a:lnSpc>
              <a:spcBef>
                <a:spcPct val="0"/>
              </a:spcBef>
            </a:pPr>
            <a:r>
              <a:rPr lang="en-US" sz="7155" b="1">
                <a:solidFill>
                  <a:srgbClr val="000000"/>
                </a:solidFill>
                <a:latin typeface="Poppins Bold"/>
                <a:ea typeface="Poppins Bold"/>
                <a:cs typeface="Poppins Bold"/>
                <a:sym typeface="Poppins Bold"/>
              </a:rPr>
              <a:t>Who is Covered?</a:t>
            </a:r>
          </a:p>
        </p:txBody>
      </p:sp>
      <p:sp>
        <p:nvSpPr>
          <p:cNvPr id="9" name="TextBox 9"/>
          <p:cNvSpPr txBox="1"/>
          <p:nvPr/>
        </p:nvSpPr>
        <p:spPr>
          <a:xfrm>
            <a:off x="8336281" y="327660"/>
            <a:ext cx="9483040" cy="8930640"/>
          </a:xfrm>
          <a:prstGeom prst="rect">
            <a:avLst/>
          </a:prstGeom>
        </p:spPr>
        <p:txBody>
          <a:bodyPr lIns="0" tIns="0" rIns="0" bIns="0" rtlCol="0" anchor="t">
            <a:spAutoFit/>
          </a:bodyPr>
          <a:lstStyle/>
          <a:p>
            <a:pPr marL="0" lvl="0" indent="0" algn="l">
              <a:lnSpc>
                <a:spcPts val="5459"/>
              </a:lnSpc>
              <a:spcBef>
                <a:spcPct val="0"/>
              </a:spcBef>
            </a:pPr>
            <a:r>
              <a:rPr lang="en-US" sz="3900">
                <a:solidFill>
                  <a:srgbClr val="000000"/>
                </a:solidFill>
                <a:latin typeface="Poppins"/>
                <a:ea typeface="Poppins"/>
                <a:cs typeface="Poppins"/>
                <a:sym typeface="Poppins"/>
              </a:rPr>
              <a:t>Autism</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Deaf-Blind</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Deaf or Hard of Hearing</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*Developmental Delay</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Emotional Disability</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Intellectual Disability</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Multiple Disabilities</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Orthopedic Impairment</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Other Health Impairment</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Specific Learning Disability</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Speech or Language Impairment</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Traumatic Brain Injury</a:t>
            </a:r>
          </a:p>
          <a:p>
            <a:pPr marL="0" lvl="0" indent="0" algn="l">
              <a:lnSpc>
                <a:spcPts val="5459"/>
              </a:lnSpc>
              <a:spcBef>
                <a:spcPct val="0"/>
              </a:spcBef>
            </a:pPr>
            <a:r>
              <a:rPr lang="en-US" sz="3900" u="none" strike="noStrike">
                <a:solidFill>
                  <a:srgbClr val="000000"/>
                </a:solidFill>
                <a:latin typeface="Poppins"/>
                <a:ea typeface="Poppins"/>
                <a:cs typeface="Poppins"/>
                <a:sym typeface="Poppins"/>
              </a:rPr>
              <a:t>Visual Impairment</a:t>
            </a:r>
          </a:p>
        </p:txBody>
      </p:sp>
      <p:sp>
        <p:nvSpPr>
          <p:cNvPr id="10" name="TextBox 10"/>
          <p:cNvSpPr txBox="1"/>
          <p:nvPr/>
        </p:nvSpPr>
        <p:spPr>
          <a:xfrm>
            <a:off x="1028700" y="5585892"/>
            <a:ext cx="5057040" cy="3908425"/>
          </a:xfrm>
          <a:prstGeom prst="rect">
            <a:avLst/>
          </a:prstGeom>
        </p:spPr>
        <p:txBody>
          <a:bodyPr lIns="0" tIns="0" rIns="0" bIns="0" rtlCol="0" anchor="t">
            <a:spAutoFit/>
          </a:bodyPr>
          <a:lstStyle/>
          <a:p>
            <a:pPr algn="ctr">
              <a:lnSpc>
                <a:spcPts val="7000"/>
              </a:lnSpc>
              <a:spcBef>
                <a:spcPct val="0"/>
              </a:spcBef>
            </a:pPr>
            <a:r>
              <a:rPr lang="en-US" sz="5000">
                <a:solidFill>
                  <a:srgbClr val="000000"/>
                </a:solidFill>
                <a:latin typeface="Inter"/>
                <a:ea typeface="Inter"/>
                <a:cs typeface="Inter"/>
                <a:sym typeface="Inter"/>
              </a:rPr>
              <a:t>13 ELIGIBILITIES</a:t>
            </a:r>
          </a:p>
          <a:p>
            <a:pPr algn="ctr">
              <a:lnSpc>
                <a:spcPts val="7000"/>
              </a:lnSpc>
              <a:spcBef>
                <a:spcPct val="0"/>
              </a:spcBef>
            </a:pPr>
            <a:endParaRPr lang="en-US" sz="5000">
              <a:solidFill>
                <a:srgbClr val="000000"/>
              </a:solidFill>
              <a:latin typeface="Inter"/>
              <a:ea typeface="Inter"/>
              <a:cs typeface="Inter"/>
              <a:sym typeface="Inter"/>
            </a:endParaRPr>
          </a:p>
          <a:p>
            <a:pPr algn="ctr">
              <a:lnSpc>
                <a:spcPts val="4200"/>
              </a:lnSpc>
              <a:spcBef>
                <a:spcPct val="0"/>
              </a:spcBef>
            </a:pPr>
            <a:r>
              <a:rPr lang="en-US" sz="3000">
                <a:solidFill>
                  <a:srgbClr val="000000"/>
                </a:solidFill>
                <a:latin typeface="Inter"/>
                <a:ea typeface="Inter"/>
                <a:cs typeface="Inter"/>
                <a:sym typeface="Inter"/>
              </a:rPr>
              <a:t>*The previously utilized Non-Categorical Early Childhood (NCEC) category is being phased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205898"/>
            <a:chOff x="0" y="0"/>
            <a:chExt cx="4816593" cy="2161224"/>
          </a:xfrm>
        </p:grpSpPr>
        <p:sp>
          <p:nvSpPr>
            <p:cNvPr id="3" name="Freeform 3"/>
            <p:cNvSpPr/>
            <p:nvPr/>
          </p:nvSpPr>
          <p:spPr>
            <a:xfrm>
              <a:off x="0" y="0"/>
              <a:ext cx="4816592" cy="2161224"/>
            </a:xfrm>
            <a:custGeom>
              <a:avLst/>
              <a:gdLst/>
              <a:ahLst/>
              <a:cxnLst/>
              <a:rect l="l" t="t" r="r" b="b"/>
              <a:pathLst>
                <a:path w="4816592" h="2161224">
                  <a:moveTo>
                    <a:pt x="0" y="0"/>
                  </a:moveTo>
                  <a:lnTo>
                    <a:pt x="4816592" y="0"/>
                  </a:lnTo>
                  <a:lnTo>
                    <a:pt x="4816592" y="2161224"/>
                  </a:lnTo>
                  <a:lnTo>
                    <a:pt x="0" y="2161224"/>
                  </a:lnTo>
                  <a:close/>
                </a:path>
              </a:pathLst>
            </a:custGeom>
            <a:solidFill>
              <a:srgbClr val="FFD076"/>
            </a:solidFill>
          </p:spPr>
          <p:txBody>
            <a:bodyPr/>
            <a:lstStyle/>
            <a:p>
              <a:endParaRPr lang="en-US"/>
            </a:p>
          </p:txBody>
        </p:sp>
        <p:sp>
          <p:nvSpPr>
            <p:cNvPr id="4" name="TextBox 4"/>
            <p:cNvSpPr txBox="1"/>
            <p:nvPr/>
          </p:nvSpPr>
          <p:spPr>
            <a:xfrm>
              <a:off x="0" y="-57150"/>
              <a:ext cx="4816593" cy="2218374"/>
            </a:xfrm>
            <a:prstGeom prst="rect">
              <a:avLst/>
            </a:prstGeom>
          </p:spPr>
          <p:txBody>
            <a:bodyPr lIns="50800" tIns="50800" rIns="50800" bIns="50800" rtlCol="0" anchor="ctr"/>
            <a:lstStyle/>
            <a:p>
              <a:pPr algn="ctr">
                <a:lnSpc>
                  <a:spcPts val="3560"/>
                </a:lnSpc>
              </a:pPr>
              <a:endParaRPr/>
            </a:p>
          </p:txBody>
        </p:sp>
      </p:grpSp>
      <p:grpSp>
        <p:nvGrpSpPr>
          <p:cNvPr id="5" name="Group 5"/>
          <p:cNvGrpSpPr/>
          <p:nvPr/>
        </p:nvGrpSpPr>
        <p:grpSpPr>
          <a:xfrm>
            <a:off x="0" y="0"/>
            <a:ext cx="8200350" cy="7769665"/>
            <a:chOff x="0" y="0"/>
            <a:chExt cx="2159763" cy="2046332"/>
          </a:xfrm>
        </p:grpSpPr>
        <p:sp>
          <p:nvSpPr>
            <p:cNvPr id="6" name="Freeform 6"/>
            <p:cNvSpPr/>
            <p:nvPr/>
          </p:nvSpPr>
          <p:spPr>
            <a:xfrm>
              <a:off x="0" y="0"/>
              <a:ext cx="2159763" cy="2046331"/>
            </a:xfrm>
            <a:custGeom>
              <a:avLst/>
              <a:gdLst/>
              <a:ahLst/>
              <a:cxnLst/>
              <a:rect l="l" t="t" r="r" b="b"/>
              <a:pathLst>
                <a:path w="2159763" h="2046331">
                  <a:moveTo>
                    <a:pt x="0" y="0"/>
                  </a:moveTo>
                  <a:lnTo>
                    <a:pt x="2159763" y="0"/>
                  </a:lnTo>
                  <a:lnTo>
                    <a:pt x="2159763" y="2046331"/>
                  </a:lnTo>
                  <a:lnTo>
                    <a:pt x="0" y="2046331"/>
                  </a:lnTo>
                  <a:close/>
                </a:path>
              </a:pathLst>
            </a:custGeom>
            <a:solidFill>
              <a:srgbClr val="FFFFFF"/>
            </a:solidFill>
          </p:spPr>
          <p:txBody>
            <a:bodyPr/>
            <a:lstStyle/>
            <a:p>
              <a:endParaRPr lang="en-US"/>
            </a:p>
          </p:txBody>
        </p:sp>
        <p:sp>
          <p:nvSpPr>
            <p:cNvPr id="7" name="TextBox 7"/>
            <p:cNvSpPr txBox="1"/>
            <p:nvPr/>
          </p:nvSpPr>
          <p:spPr>
            <a:xfrm>
              <a:off x="0" y="-57150"/>
              <a:ext cx="2159763" cy="2103482"/>
            </a:xfrm>
            <a:prstGeom prst="rect">
              <a:avLst/>
            </a:prstGeom>
          </p:spPr>
          <p:txBody>
            <a:bodyPr lIns="50800" tIns="50800" rIns="50800" bIns="50800" rtlCol="0" anchor="ctr"/>
            <a:lstStyle/>
            <a:p>
              <a:pPr algn="ctr">
                <a:lnSpc>
                  <a:spcPts val="3560"/>
                </a:lnSpc>
              </a:pPr>
              <a:endParaRPr/>
            </a:p>
          </p:txBody>
        </p:sp>
      </p:grpSp>
      <p:sp>
        <p:nvSpPr>
          <p:cNvPr id="8" name="TextBox 8"/>
          <p:cNvSpPr txBox="1"/>
          <p:nvPr/>
        </p:nvSpPr>
        <p:spPr>
          <a:xfrm>
            <a:off x="594795" y="126365"/>
            <a:ext cx="7010761" cy="1671319"/>
          </a:xfrm>
          <a:prstGeom prst="rect">
            <a:avLst/>
          </a:prstGeom>
        </p:spPr>
        <p:txBody>
          <a:bodyPr lIns="0" tIns="0" rIns="0" bIns="0" rtlCol="0" anchor="t">
            <a:spAutoFit/>
          </a:bodyPr>
          <a:lstStyle/>
          <a:p>
            <a:pPr marL="0" lvl="0" indent="0" algn="l">
              <a:lnSpc>
                <a:spcPts val="6580"/>
              </a:lnSpc>
              <a:spcBef>
                <a:spcPct val="0"/>
              </a:spcBef>
            </a:pPr>
            <a:r>
              <a:rPr lang="en-US" sz="4700" b="1">
                <a:solidFill>
                  <a:srgbClr val="191919"/>
                </a:solidFill>
                <a:latin typeface="Poppins Bold"/>
                <a:ea typeface="Poppins Bold"/>
                <a:cs typeface="Poppins Bold"/>
                <a:sym typeface="Poppins Bold"/>
              </a:rPr>
              <a:t>Students Served in Special Education (TX)</a:t>
            </a:r>
          </a:p>
        </p:txBody>
      </p:sp>
      <p:sp>
        <p:nvSpPr>
          <p:cNvPr id="9" name="TextBox 9"/>
          <p:cNvSpPr txBox="1"/>
          <p:nvPr/>
        </p:nvSpPr>
        <p:spPr>
          <a:xfrm>
            <a:off x="413040" y="1936753"/>
            <a:ext cx="7374271" cy="5876925"/>
          </a:xfrm>
          <a:prstGeom prst="rect">
            <a:avLst/>
          </a:prstGeom>
        </p:spPr>
        <p:txBody>
          <a:bodyPr lIns="0" tIns="0" rIns="0" bIns="0" rtlCol="0" anchor="t">
            <a:spAutoFit/>
          </a:bodyPr>
          <a:lstStyle/>
          <a:p>
            <a:pPr algn="l">
              <a:lnSpc>
                <a:spcPts val="4200"/>
              </a:lnSpc>
            </a:pPr>
            <a:r>
              <a:rPr lang="en-US" sz="3000" dirty="0">
                <a:solidFill>
                  <a:srgbClr val="000000"/>
                </a:solidFill>
                <a:latin typeface="Poppins"/>
                <a:ea typeface="Poppins"/>
                <a:cs typeface="Poppins"/>
                <a:sym typeface="Poppins"/>
              </a:rPr>
              <a:t>During the 2019-2020 school year, special education students represented </a:t>
            </a:r>
            <a:r>
              <a:rPr lang="en-US" sz="3000" b="1" dirty="0">
                <a:solidFill>
                  <a:srgbClr val="000000"/>
                </a:solidFill>
                <a:latin typeface="Poppins Bold"/>
                <a:ea typeface="Poppins"/>
                <a:cs typeface="Poppins Bold"/>
                <a:sym typeface="Poppins Bold"/>
              </a:rPr>
              <a:t>10.7</a:t>
            </a:r>
            <a:r>
              <a:rPr lang="en-US" sz="3000" b="1" dirty="0">
                <a:solidFill>
                  <a:srgbClr val="000000"/>
                </a:solidFill>
                <a:latin typeface="Poppins Bold"/>
                <a:ea typeface="Poppins Bold"/>
                <a:cs typeface="Poppins Bold"/>
                <a:sym typeface="Poppins Bold"/>
              </a:rPr>
              <a:t>%</a:t>
            </a:r>
            <a:r>
              <a:rPr lang="en-US" sz="3000" dirty="0">
                <a:solidFill>
                  <a:srgbClr val="000000"/>
                </a:solidFill>
                <a:latin typeface="Poppins"/>
                <a:ea typeface="Poppins"/>
                <a:cs typeface="Poppins"/>
                <a:sym typeface="Poppins"/>
              </a:rPr>
              <a:t> of the total student population in Texas.</a:t>
            </a:r>
          </a:p>
          <a:p>
            <a:pPr algn="l">
              <a:lnSpc>
                <a:spcPts val="4200"/>
              </a:lnSpc>
            </a:pPr>
            <a:endParaRPr lang="en-US" sz="3000" dirty="0">
              <a:solidFill>
                <a:srgbClr val="000000"/>
              </a:solidFill>
              <a:latin typeface="Poppins"/>
              <a:ea typeface="Poppins"/>
              <a:cs typeface="Poppins"/>
              <a:sym typeface="Poppins"/>
            </a:endParaRPr>
          </a:p>
          <a:p>
            <a:pPr algn="l">
              <a:lnSpc>
                <a:spcPts val="4200"/>
              </a:lnSpc>
            </a:pPr>
            <a:r>
              <a:rPr lang="en-US" sz="3000" dirty="0">
                <a:solidFill>
                  <a:srgbClr val="000000"/>
                </a:solidFill>
                <a:latin typeface="Poppins"/>
                <a:ea typeface="Poppins"/>
                <a:cs typeface="Poppins"/>
                <a:sym typeface="Poppins"/>
              </a:rPr>
              <a:t>As of the 2025-2026 school year, the percentage has increased to </a:t>
            </a:r>
            <a:r>
              <a:rPr lang="en-US" sz="3000" b="1" dirty="0">
                <a:solidFill>
                  <a:srgbClr val="000000"/>
                </a:solidFill>
                <a:latin typeface="Poppins Bold"/>
                <a:ea typeface="Poppins Bold"/>
                <a:cs typeface="Poppins Bold"/>
                <a:sym typeface="Poppins Bold"/>
              </a:rPr>
              <a:t>15.5%</a:t>
            </a:r>
            <a:r>
              <a:rPr lang="en-US" sz="3000" dirty="0">
                <a:solidFill>
                  <a:srgbClr val="000000"/>
                </a:solidFill>
                <a:latin typeface="Poppins"/>
                <a:ea typeface="Poppins"/>
                <a:cs typeface="Poppins"/>
                <a:sym typeface="Poppins"/>
              </a:rPr>
              <a:t> of the total student population.</a:t>
            </a:r>
          </a:p>
          <a:p>
            <a:pPr algn="l">
              <a:lnSpc>
                <a:spcPts val="4200"/>
              </a:lnSpc>
            </a:pPr>
            <a:endParaRPr lang="en-US" sz="3000" dirty="0">
              <a:solidFill>
                <a:srgbClr val="000000"/>
              </a:solidFill>
              <a:latin typeface="Poppins"/>
              <a:ea typeface="Poppins"/>
              <a:cs typeface="Poppins"/>
              <a:sym typeface="Poppins"/>
            </a:endParaRPr>
          </a:p>
          <a:p>
            <a:pPr marL="0" lvl="0" indent="0" algn="l">
              <a:lnSpc>
                <a:spcPts val="4200"/>
              </a:lnSpc>
              <a:spcBef>
                <a:spcPct val="0"/>
              </a:spcBef>
            </a:pPr>
            <a:r>
              <a:rPr lang="en-US" sz="3000" dirty="0">
                <a:solidFill>
                  <a:srgbClr val="000000"/>
                </a:solidFill>
                <a:latin typeface="Poppins"/>
                <a:ea typeface="Poppins"/>
                <a:cs typeface="Poppins"/>
                <a:sym typeface="Poppins"/>
              </a:rPr>
              <a:t>The total numbers served has increased from </a:t>
            </a:r>
            <a:r>
              <a:rPr lang="en-US" sz="3000" b="1" dirty="0">
                <a:solidFill>
                  <a:srgbClr val="000000"/>
                </a:solidFill>
                <a:latin typeface="Poppins Bold"/>
                <a:ea typeface="Poppins Bold"/>
                <a:cs typeface="Poppins Bold"/>
                <a:sym typeface="Poppins Bold"/>
              </a:rPr>
              <a:t>588, 820</a:t>
            </a:r>
            <a:r>
              <a:rPr lang="en-US" sz="3000" dirty="0">
                <a:solidFill>
                  <a:srgbClr val="000000"/>
                </a:solidFill>
                <a:latin typeface="Poppins"/>
                <a:ea typeface="Poppins"/>
                <a:cs typeface="Poppins"/>
                <a:sym typeface="Poppins"/>
              </a:rPr>
              <a:t> to </a:t>
            </a:r>
            <a:r>
              <a:rPr lang="en-US" sz="3000" b="1" dirty="0">
                <a:solidFill>
                  <a:srgbClr val="000000"/>
                </a:solidFill>
                <a:latin typeface="Poppins Bold"/>
                <a:ea typeface="Poppins"/>
                <a:cs typeface="Poppins Bold"/>
                <a:sym typeface="Poppins Bold"/>
              </a:rPr>
              <a:t>903,072</a:t>
            </a:r>
            <a:endParaRPr lang="en-US" sz="3000" dirty="0">
              <a:solidFill>
                <a:srgbClr val="000000"/>
              </a:solidFill>
              <a:latin typeface="Poppins"/>
              <a:ea typeface="Poppins"/>
              <a:cs typeface="Poppins"/>
              <a:sym typeface="Poppins"/>
            </a:endParaRPr>
          </a:p>
        </p:txBody>
      </p:sp>
      <p:sp>
        <p:nvSpPr>
          <p:cNvPr id="11" name="TextBox 11"/>
          <p:cNvSpPr txBox="1"/>
          <p:nvPr/>
        </p:nvSpPr>
        <p:spPr>
          <a:xfrm>
            <a:off x="2514600" y="8721911"/>
            <a:ext cx="13636914" cy="884601"/>
          </a:xfrm>
          <a:prstGeom prst="rect">
            <a:avLst/>
          </a:prstGeom>
        </p:spPr>
        <p:txBody>
          <a:bodyPr lIns="0" tIns="0" rIns="0" bIns="0" rtlCol="0" anchor="t">
            <a:spAutoFit/>
          </a:bodyPr>
          <a:lstStyle/>
          <a:p>
            <a:pPr algn="ctr">
              <a:lnSpc>
                <a:spcPts val="3560"/>
              </a:lnSpc>
              <a:spcBef>
                <a:spcPct val="0"/>
              </a:spcBef>
            </a:pPr>
            <a:r>
              <a:rPr lang="en-US" sz="2543" dirty="0">
                <a:solidFill>
                  <a:srgbClr val="000000"/>
                </a:solidFill>
                <a:latin typeface="Inter"/>
                <a:ea typeface="Inter"/>
                <a:cs typeface="Inter"/>
                <a:sym typeface="Inter"/>
              </a:rPr>
              <a:t>TEA: Source data from a. Speced_dis_student24f by unique student id total is and Windham submission. Dataset was collected as Enrollment in Oct Fall, 2025.                TE</a:t>
            </a:r>
          </a:p>
        </p:txBody>
      </p:sp>
      <p:pic>
        <p:nvPicPr>
          <p:cNvPr id="12" name="Picture 11" descr="Image of a graph lightbox">
            <a:extLst>
              <a:ext uri="{FF2B5EF4-FFF2-40B4-BE49-F238E27FC236}">
                <a16:creationId xmlns:a16="http://schemas.microsoft.com/office/drawing/2014/main" id="{AFD8D204-756D-87B6-9117-F661BD942102}"/>
              </a:ext>
            </a:extLst>
          </p:cNvPr>
          <p:cNvPicPr>
            <a:picLocks noChangeAspect="1"/>
          </p:cNvPicPr>
          <p:nvPr/>
        </p:nvPicPr>
        <p:blipFill>
          <a:blip r:embed="rId2"/>
          <a:stretch>
            <a:fillRect/>
          </a:stretch>
        </p:blipFill>
        <p:spPr>
          <a:xfrm>
            <a:off x="8213952" y="387853"/>
            <a:ext cx="10060441" cy="699395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10411</TotalTime>
  <Words>1557</Words>
  <Application>Microsoft Office PowerPoint</Application>
  <PresentationFormat>Custom</PresentationFormat>
  <Paragraphs>202</Paragraphs>
  <Slides>30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Poppins Italics</vt:lpstr>
      <vt:lpstr>Inter</vt:lpstr>
      <vt:lpstr>Poppins</vt:lpstr>
      <vt:lpstr>Arial</vt:lpstr>
      <vt:lpstr>ITC Benguiat</vt:lpstr>
      <vt:lpstr>Calibri</vt:lpstr>
      <vt:lpstr>Poppins Bold</vt:lpstr>
      <vt:lpstr>Inter Bold</vt:lpstr>
      <vt:lpstr>Poppins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Find_2025-2026</dc:title>
  <dc:creator>GOODLETT, GEORGEANN - DEPT OF SPECIAL ED</dc:creator>
  <cp:lastModifiedBy>BARNETT-BERMEA, KARLA - DEPT OF SPECIAL ED</cp:lastModifiedBy>
  <cp:revision>3</cp:revision>
  <dcterms:created xsi:type="dcterms:W3CDTF">2006-08-16T00:00:00Z</dcterms:created>
  <dcterms:modified xsi:type="dcterms:W3CDTF">2026-07-20T18:02:21Z</dcterms:modified>
  <dc:identifier>DAGu4RmAZYc</dc:identifier>
</cp:coreProperties>
</file>